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801" r:id="rId2"/>
    <p:sldId id="802" r:id="rId3"/>
    <p:sldId id="290" r:id="rId4"/>
    <p:sldId id="827" r:id="rId5"/>
    <p:sldId id="828" r:id="rId6"/>
    <p:sldId id="829" r:id="rId7"/>
    <p:sldId id="830" r:id="rId8"/>
    <p:sldId id="831" r:id="rId9"/>
    <p:sldId id="809" r:id="rId10"/>
    <p:sldId id="810" r:id="rId11"/>
    <p:sldId id="821" r:id="rId12"/>
    <p:sldId id="820" r:id="rId13"/>
    <p:sldId id="822" r:id="rId14"/>
    <p:sldId id="824" r:id="rId15"/>
    <p:sldId id="823" r:id="rId16"/>
    <p:sldId id="826" r:id="rId17"/>
    <p:sldId id="832" r:id="rId18"/>
    <p:sldId id="811" r:id="rId19"/>
    <p:sldId id="812" r:id="rId20"/>
    <p:sldId id="815" r:id="rId21"/>
    <p:sldId id="816" r:id="rId22"/>
    <p:sldId id="813" r:id="rId23"/>
    <p:sldId id="814" r:id="rId24"/>
    <p:sldId id="818" r:id="rId25"/>
    <p:sldId id="817" r:id="rId26"/>
    <p:sldId id="819" r:id="rId27"/>
    <p:sldId id="807" r:id="rId28"/>
    <p:sldId id="808" r:id="rId29"/>
    <p:sldId id="30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533D489-B81D-49A5-AD71-7EFF38DA5518}">
          <p14:sldIdLst>
            <p14:sldId id="801"/>
            <p14:sldId id="802"/>
            <p14:sldId id="290"/>
          </p14:sldIdLst>
        </p14:section>
        <p14:section name="Advancing EPSDT" id="{4EDFAE60-7993-4367-87B3-05E5C876090B}">
          <p14:sldIdLst>
            <p14:sldId id="827"/>
            <p14:sldId id="828"/>
            <p14:sldId id="829"/>
            <p14:sldId id="830"/>
            <p14:sldId id="831"/>
          </p14:sldIdLst>
        </p14:section>
        <p14:section name="Manual Changes" id="{C9642CD5-6139-40B1-9F86-9045FC4F6030}">
          <p14:sldIdLst>
            <p14:sldId id="809"/>
            <p14:sldId id="810"/>
            <p14:sldId id="821"/>
            <p14:sldId id="820"/>
            <p14:sldId id="822"/>
            <p14:sldId id="824"/>
            <p14:sldId id="823"/>
            <p14:sldId id="826"/>
            <p14:sldId id="832"/>
            <p14:sldId id="811"/>
            <p14:sldId id="812"/>
            <p14:sldId id="815"/>
            <p14:sldId id="816"/>
            <p14:sldId id="813"/>
            <p14:sldId id="814"/>
            <p14:sldId id="818"/>
            <p14:sldId id="817"/>
            <p14:sldId id="819"/>
            <p14:sldId id="807"/>
            <p14:sldId id="808"/>
            <p14:sldId id="30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01D1AB-3826-4ACD-8443-367EBBA82851}" v="6" dt="2025-10-30T00:09:48.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7" d="100"/>
          <a:sy n="87" d="100"/>
        </p:scale>
        <p:origin x="9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hyperlink" Target="mailto:keason@uabmc.edu" TargetMode="External"/><Relationship Id="rId2" Type="http://schemas.openxmlformats.org/officeDocument/2006/relationships/hyperlink" Target="mailto:mj_ramsey@msn.com" TargetMode="External"/><Relationship Id="rId1" Type="http://schemas.openxmlformats.org/officeDocument/2006/relationships/hyperlink" Target="mailto:mramsey@dpeds.org" TargetMode="External"/><Relationship Id="rId6" Type="http://schemas.openxmlformats.org/officeDocument/2006/relationships/hyperlink" Target="mailto:amy.donaldson@uabmc.edu" TargetMode="External"/><Relationship Id="rId5" Type="http://schemas.openxmlformats.org/officeDocument/2006/relationships/hyperlink" Target="mailto:akeason@uabmc.edu" TargetMode="External"/><Relationship Id="rId4" Type="http://schemas.openxmlformats.org/officeDocument/2006/relationships/hyperlink" Target="mailto:mroedl@uabmc.edu"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keason@uabmc.edu" TargetMode="External"/><Relationship Id="rId2" Type="http://schemas.openxmlformats.org/officeDocument/2006/relationships/hyperlink" Target="mailto:mj_ramsey@msn.com" TargetMode="External"/><Relationship Id="rId1" Type="http://schemas.openxmlformats.org/officeDocument/2006/relationships/hyperlink" Target="mailto:mramsey@dpeds.org" TargetMode="External"/><Relationship Id="rId6" Type="http://schemas.openxmlformats.org/officeDocument/2006/relationships/hyperlink" Target="mailto:amy.donaldson@uabmc.edu" TargetMode="External"/><Relationship Id="rId5" Type="http://schemas.openxmlformats.org/officeDocument/2006/relationships/hyperlink" Target="mailto:akeason@uabmc.edu" TargetMode="External"/><Relationship Id="rId4" Type="http://schemas.openxmlformats.org/officeDocument/2006/relationships/hyperlink" Target="mailto:mroedl@uabmc.edu"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6CBAFC-60A7-4F76-A792-8ECADACEBA24}"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US"/>
        </a:p>
      </dgm:t>
    </dgm:pt>
    <dgm:pt modelId="{3186DC6C-F52D-4E1F-ACD1-0419FEEECEA3}">
      <dgm:prSet/>
      <dgm:spPr/>
      <dgm:t>
        <a:bodyPr/>
        <a:lstStyle/>
        <a:p>
          <a:r>
            <a:rPr lang="en-US"/>
            <a:t>Michael J. Ramsey, M.D., F.A.A.P. – Medical Director </a:t>
          </a:r>
          <a:r>
            <a:rPr lang="en-US" u="sng">
              <a:hlinkClick xmlns:r="http://schemas.openxmlformats.org/officeDocument/2006/relationships" r:id="rId1"/>
            </a:rPr>
            <a:t>mramsey@dpeds.org</a:t>
          </a:r>
          <a:r>
            <a:rPr lang="en-US"/>
            <a:t> or </a:t>
          </a:r>
          <a:r>
            <a:rPr lang="en-US" u="sng">
              <a:hlinkClick xmlns:r="http://schemas.openxmlformats.org/officeDocument/2006/relationships" r:id="rId2"/>
            </a:rPr>
            <a:t>mj_ramsey@msn.com</a:t>
          </a:r>
          <a:r>
            <a:rPr lang="en-US" u="sng"/>
            <a:t>  334-793-1881</a:t>
          </a:r>
          <a:endParaRPr lang="en-US"/>
        </a:p>
      </dgm:t>
    </dgm:pt>
    <dgm:pt modelId="{0EEF0297-F210-4603-BEE1-95EEFB55D416}" type="parTrans" cxnId="{5888CB54-BE33-4B45-9F1C-F96D4DDA59EB}">
      <dgm:prSet/>
      <dgm:spPr/>
      <dgm:t>
        <a:bodyPr/>
        <a:lstStyle/>
        <a:p>
          <a:endParaRPr lang="en-US"/>
        </a:p>
      </dgm:t>
    </dgm:pt>
    <dgm:pt modelId="{2F4C74C7-52DC-43B6-BE95-8AA4D522E504}" type="sibTrans" cxnId="{5888CB54-BE33-4B45-9F1C-F96D4DDA59EB}">
      <dgm:prSet/>
      <dgm:spPr/>
      <dgm:t>
        <a:bodyPr/>
        <a:lstStyle/>
        <a:p>
          <a:endParaRPr lang="en-US"/>
        </a:p>
      </dgm:t>
    </dgm:pt>
    <dgm:pt modelId="{3E3CDA6D-F3C7-4074-8DB3-6B3548ACC7D7}">
      <dgm:prSet/>
      <dgm:spPr/>
      <dgm:t>
        <a:bodyPr/>
        <a:lstStyle/>
        <a:p>
          <a:r>
            <a:rPr lang="en-US"/>
            <a:t>Kim Eason – Director </a:t>
          </a:r>
          <a:r>
            <a:rPr lang="en-US">
              <a:hlinkClick xmlns:r="http://schemas.openxmlformats.org/officeDocument/2006/relationships" r:id="rId3"/>
            </a:rPr>
            <a:t>keason@uabmc.edu</a:t>
          </a:r>
          <a:r>
            <a:rPr lang="en-US"/>
            <a:t>  334-703-4565</a:t>
          </a:r>
        </a:p>
      </dgm:t>
    </dgm:pt>
    <dgm:pt modelId="{23EA6C58-7F90-40DB-91DF-DAEB6840E335}" type="parTrans" cxnId="{3BB1DED8-66D3-4919-AB95-5F6B6AC79FD4}">
      <dgm:prSet/>
      <dgm:spPr/>
      <dgm:t>
        <a:bodyPr/>
        <a:lstStyle/>
        <a:p>
          <a:endParaRPr lang="en-US"/>
        </a:p>
      </dgm:t>
    </dgm:pt>
    <dgm:pt modelId="{DE790A0A-6E12-42FB-B6DD-67823D209660}" type="sibTrans" cxnId="{3BB1DED8-66D3-4919-AB95-5F6B6AC79FD4}">
      <dgm:prSet/>
      <dgm:spPr/>
      <dgm:t>
        <a:bodyPr/>
        <a:lstStyle/>
        <a:p>
          <a:endParaRPr lang="en-US"/>
        </a:p>
      </dgm:t>
    </dgm:pt>
    <dgm:pt modelId="{8F6F4138-1859-4A2D-A575-1EDC2CC444CF}">
      <dgm:prSet/>
      <dgm:spPr/>
      <dgm:t>
        <a:bodyPr/>
        <a:lstStyle/>
        <a:p>
          <a:r>
            <a:rPr lang="en-US" dirty="0"/>
            <a:t>Mary Roedl, Interim Care Management Director </a:t>
          </a:r>
          <a:r>
            <a:rPr lang="en-US" dirty="0">
              <a:hlinkClick xmlns:r="http://schemas.openxmlformats.org/officeDocument/2006/relationships" r:id="rId4"/>
            </a:rPr>
            <a:t>mroedl@uabmc.edu</a:t>
          </a:r>
          <a:endParaRPr lang="en-US" dirty="0"/>
        </a:p>
        <a:p>
          <a:r>
            <a:rPr lang="en-US" dirty="0"/>
            <a:t>334-451-0493</a:t>
          </a:r>
        </a:p>
      </dgm:t>
    </dgm:pt>
    <dgm:pt modelId="{449986E5-348A-47BE-95CD-EC4A1A58D118}" type="parTrans" cxnId="{F8E590BC-4553-4646-860A-3A5115269D60}">
      <dgm:prSet/>
      <dgm:spPr/>
      <dgm:t>
        <a:bodyPr/>
        <a:lstStyle/>
        <a:p>
          <a:endParaRPr lang="en-US"/>
        </a:p>
      </dgm:t>
    </dgm:pt>
    <dgm:pt modelId="{7865D538-8129-4A4E-B91C-EC6309B3C4EF}" type="sibTrans" cxnId="{F8E590BC-4553-4646-860A-3A5115269D60}">
      <dgm:prSet/>
      <dgm:spPr/>
      <dgm:t>
        <a:bodyPr/>
        <a:lstStyle/>
        <a:p>
          <a:endParaRPr lang="en-US"/>
        </a:p>
      </dgm:t>
    </dgm:pt>
    <dgm:pt modelId="{02575ADA-5751-4C5A-8515-DAA8DAC8E57F}">
      <dgm:prSet/>
      <dgm:spPr/>
      <dgm:t>
        <a:bodyPr/>
        <a:lstStyle/>
        <a:p>
          <a:r>
            <a:rPr lang="en-US"/>
            <a:t>Adam Eason -  </a:t>
          </a:r>
          <a:r>
            <a:rPr lang="en-US">
              <a:hlinkClick xmlns:r="http://schemas.openxmlformats.org/officeDocument/2006/relationships" r:id="rId5"/>
            </a:rPr>
            <a:t>akeason@uabmc.edu</a:t>
          </a:r>
          <a:r>
            <a:rPr lang="en-US"/>
            <a:t>  334-703-2510</a:t>
          </a:r>
        </a:p>
      </dgm:t>
    </dgm:pt>
    <dgm:pt modelId="{C654EB59-2E92-401C-959B-4E47A6A52E88}" type="parTrans" cxnId="{FD7F7B45-C1C1-457F-B9E0-424CC355FC1B}">
      <dgm:prSet/>
      <dgm:spPr/>
      <dgm:t>
        <a:bodyPr/>
        <a:lstStyle/>
        <a:p>
          <a:endParaRPr lang="en-US"/>
        </a:p>
      </dgm:t>
    </dgm:pt>
    <dgm:pt modelId="{1B8AD191-840D-4199-A5E7-D4FDB29DA2F3}" type="sibTrans" cxnId="{FD7F7B45-C1C1-457F-B9E0-424CC355FC1B}">
      <dgm:prSet/>
      <dgm:spPr/>
      <dgm:t>
        <a:bodyPr/>
        <a:lstStyle/>
        <a:p>
          <a:endParaRPr lang="en-US"/>
        </a:p>
      </dgm:t>
    </dgm:pt>
    <dgm:pt modelId="{6B9F1DC9-574A-40D8-9D70-B648C6DE5350}">
      <dgm:prSet/>
      <dgm:spPr/>
      <dgm:t>
        <a:bodyPr/>
        <a:lstStyle/>
        <a:p>
          <a:r>
            <a:rPr lang="en-US"/>
            <a:t>Amy Donaldson, PharmD – Pharmacy Director </a:t>
          </a:r>
          <a:r>
            <a:rPr lang="en-US">
              <a:hlinkClick xmlns:r="http://schemas.openxmlformats.org/officeDocument/2006/relationships" r:id="rId6"/>
            </a:rPr>
            <a:t>adonaldson@uabmc.edu</a:t>
          </a:r>
          <a:r>
            <a:rPr lang="en-US"/>
            <a:t>  334-744-2565</a:t>
          </a:r>
        </a:p>
      </dgm:t>
    </dgm:pt>
    <dgm:pt modelId="{CF0EAD25-4704-49F8-9BE7-50387EA4154A}" type="parTrans" cxnId="{D23C5B60-9865-4EC5-BEA1-A265E75CBE7C}">
      <dgm:prSet/>
      <dgm:spPr/>
      <dgm:t>
        <a:bodyPr/>
        <a:lstStyle/>
        <a:p>
          <a:endParaRPr lang="en-US"/>
        </a:p>
      </dgm:t>
    </dgm:pt>
    <dgm:pt modelId="{D5EDCB7E-7BA6-4F37-B510-7722AD7A0AE9}" type="sibTrans" cxnId="{D23C5B60-9865-4EC5-BEA1-A265E75CBE7C}">
      <dgm:prSet/>
      <dgm:spPr/>
      <dgm:t>
        <a:bodyPr/>
        <a:lstStyle/>
        <a:p>
          <a:endParaRPr lang="en-US"/>
        </a:p>
      </dgm:t>
    </dgm:pt>
    <dgm:pt modelId="{65005FD8-BC1E-443C-88EA-766D2A84E434}">
      <dgm:prSet/>
      <dgm:spPr/>
      <dgm:t>
        <a:bodyPr/>
        <a:lstStyle/>
        <a:p>
          <a:r>
            <a:rPr lang="en-US"/>
            <a:t>Referrals – (334) 466-4609 – Fax referral form or Face Sheet with Patient information and contact information</a:t>
          </a:r>
        </a:p>
      </dgm:t>
    </dgm:pt>
    <dgm:pt modelId="{23DEED9E-52E8-4DCD-9E00-E7646F95645B}" type="parTrans" cxnId="{B23D1EC9-53AA-4044-A93D-0FDC0715962B}">
      <dgm:prSet/>
      <dgm:spPr/>
      <dgm:t>
        <a:bodyPr/>
        <a:lstStyle/>
        <a:p>
          <a:endParaRPr lang="en-US"/>
        </a:p>
      </dgm:t>
    </dgm:pt>
    <dgm:pt modelId="{B66A3ECF-26DB-4B9C-8E3C-5B33421759B8}" type="sibTrans" cxnId="{B23D1EC9-53AA-4044-A93D-0FDC0715962B}">
      <dgm:prSet/>
      <dgm:spPr/>
      <dgm:t>
        <a:bodyPr/>
        <a:lstStyle/>
        <a:p>
          <a:endParaRPr lang="en-US"/>
        </a:p>
      </dgm:t>
    </dgm:pt>
    <dgm:pt modelId="{22C8A25A-4EFF-41C4-98B0-5EEF0F97DA8E}" type="pres">
      <dgm:prSet presAssocID="{8E6CBAFC-60A7-4F76-A792-8ECADACEBA24}" presName="diagram" presStyleCnt="0">
        <dgm:presLayoutVars>
          <dgm:dir/>
          <dgm:resizeHandles val="exact"/>
        </dgm:presLayoutVars>
      </dgm:prSet>
      <dgm:spPr/>
    </dgm:pt>
    <dgm:pt modelId="{F84D2CC6-E564-40EB-9253-99C4B2E26EB6}" type="pres">
      <dgm:prSet presAssocID="{3186DC6C-F52D-4E1F-ACD1-0419FEEECEA3}" presName="node" presStyleLbl="node1" presStyleIdx="0" presStyleCnt="6">
        <dgm:presLayoutVars>
          <dgm:bulletEnabled val="1"/>
        </dgm:presLayoutVars>
      </dgm:prSet>
      <dgm:spPr/>
    </dgm:pt>
    <dgm:pt modelId="{4DC5BAD8-08AA-43B9-B116-F65A44D0F4F0}" type="pres">
      <dgm:prSet presAssocID="{2F4C74C7-52DC-43B6-BE95-8AA4D522E504}" presName="sibTrans" presStyleCnt="0"/>
      <dgm:spPr/>
    </dgm:pt>
    <dgm:pt modelId="{C894E1CE-9D44-446B-9F84-A2A264D61F85}" type="pres">
      <dgm:prSet presAssocID="{3E3CDA6D-F3C7-4074-8DB3-6B3548ACC7D7}" presName="node" presStyleLbl="node1" presStyleIdx="1" presStyleCnt="6">
        <dgm:presLayoutVars>
          <dgm:bulletEnabled val="1"/>
        </dgm:presLayoutVars>
      </dgm:prSet>
      <dgm:spPr/>
    </dgm:pt>
    <dgm:pt modelId="{74F8BFD9-24D2-4486-8759-E4980F44C1CD}" type="pres">
      <dgm:prSet presAssocID="{DE790A0A-6E12-42FB-B6DD-67823D209660}" presName="sibTrans" presStyleCnt="0"/>
      <dgm:spPr/>
    </dgm:pt>
    <dgm:pt modelId="{0F94BC03-09C3-49BC-8F37-2B251EE756A1}" type="pres">
      <dgm:prSet presAssocID="{8F6F4138-1859-4A2D-A575-1EDC2CC444CF}" presName="node" presStyleLbl="node1" presStyleIdx="2" presStyleCnt="6">
        <dgm:presLayoutVars>
          <dgm:bulletEnabled val="1"/>
        </dgm:presLayoutVars>
      </dgm:prSet>
      <dgm:spPr/>
    </dgm:pt>
    <dgm:pt modelId="{34382368-283A-49BF-ADA6-359405E90447}" type="pres">
      <dgm:prSet presAssocID="{7865D538-8129-4A4E-B91C-EC6309B3C4EF}" presName="sibTrans" presStyleCnt="0"/>
      <dgm:spPr/>
    </dgm:pt>
    <dgm:pt modelId="{91B29532-F1EE-491C-B765-91436FA9584C}" type="pres">
      <dgm:prSet presAssocID="{02575ADA-5751-4C5A-8515-DAA8DAC8E57F}" presName="node" presStyleLbl="node1" presStyleIdx="3" presStyleCnt="6">
        <dgm:presLayoutVars>
          <dgm:bulletEnabled val="1"/>
        </dgm:presLayoutVars>
      </dgm:prSet>
      <dgm:spPr/>
    </dgm:pt>
    <dgm:pt modelId="{274EEA3F-825A-412A-9E27-A45465E9EF56}" type="pres">
      <dgm:prSet presAssocID="{1B8AD191-840D-4199-A5E7-D4FDB29DA2F3}" presName="sibTrans" presStyleCnt="0"/>
      <dgm:spPr/>
    </dgm:pt>
    <dgm:pt modelId="{F36DEEE9-DA29-4871-BFCD-44ED9A6A8280}" type="pres">
      <dgm:prSet presAssocID="{6B9F1DC9-574A-40D8-9D70-B648C6DE5350}" presName="node" presStyleLbl="node1" presStyleIdx="4" presStyleCnt="6">
        <dgm:presLayoutVars>
          <dgm:bulletEnabled val="1"/>
        </dgm:presLayoutVars>
      </dgm:prSet>
      <dgm:spPr/>
    </dgm:pt>
    <dgm:pt modelId="{7CDC3001-CF9D-492F-B433-341EA49D68EF}" type="pres">
      <dgm:prSet presAssocID="{D5EDCB7E-7BA6-4F37-B510-7722AD7A0AE9}" presName="sibTrans" presStyleCnt="0"/>
      <dgm:spPr/>
    </dgm:pt>
    <dgm:pt modelId="{F6D099BA-3601-46E5-93CD-7A6AA37BE1C5}" type="pres">
      <dgm:prSet presAssocID="{65005FD8-BC1E-443C-88EA-766D2A84E434}" presName="node" presStyleLbl="node1" presStyleIdx="5" presStyleCnt="6">
        <dgm:presLayoutVars>
          <dgm:bulletEnabled val="1"/>
        </dgm:presLayoutVars>
      </dgm:prSet>
      <dgm:spPr/>
    </dgm:pt>
  </dgm:ptLst>
  <dgm:cxnLst>
    <dgm:cxn modelId="{2711B30B-3A1A-4B92-A786-F119A3E1B0A4}" type="presOf" srcId="{8F6F4138-1859-4A2D-A575-1EDC2CC444CF}" destId="{0F94BC03-09C3-49BC-8F37-2B251EE756A1}" srcOrd="0" destOrd="0" presId="urn:microsoft.com/office/officeart/2005/8/layout/default"/>
    <dgm:cxn modelId="{E9381A16-6B33-475A-9ABB-1448EB5AD961}" type="presOf" srcId="{6B9F1DC9-574A-40D8-9D70-B648C6DE5350}" destId="{F36DEEE9-DA29-4871-BFCD-44ED9A6A8280}" srcOrd="0" destOrd="0" presId="urn:microsoft.com/office/officeart/2005/8/layout/default"/>
    <dgm:cxn modelId="{CC1D4C5E-7CA3-491A-B387-C1355FE99B2D}" type="presOf" srcId="{02575ADA-5751-4C5A-8515-DAA8DAC8E57F}" destId="{91B29532-F1EE-491C-B765-91436FA9584C}" srcOrd="0" destOrd="0" presId="urn:microsoft.com/office/officeart/2005/8/layout/default"/>
    <dgm:cxn modelId="{D23C5B60-9865-4EC5-BEA1-A265E75CBE7C}" srcId="{8E6CBAFC-60A7-4F76-A792-8ECADACEBA24}" destId="{6B9F1DC9-574A-40D8-9D70-B648C6DE5350}" srcOrd="4" destOrd="0" parTransId="{CF0EAD25-4704-49F8-9BE7-50387EA4154A}" sibTransId="{D5EDCB7E-7BA6-4F37-B510-7722AD7A0AE9}"/>
    <dgm:cxn modelId="{FD7F7B45-C1C1-457F-B9E0-424CC355FC1B}" srcId="{8E6CBAFC-60A7-4F76-A792-8ECADACEBA24}" destId="{02575ADA-5751-4C5A-8515-DAA8DAC8E57F}" srcOrd="3" destOrd="0" parTransId="{C654EB59-2E92-401C-959B-4E47A6A52E88}" sibTransId="{1B8AD191-840D-4199-A5E7-D4FDB29DA2F3}"/>
    <dgm:cxn modelId="{5888CB54-BE33-4B45-9F1C-F96D4DDA59EB}" srcId="{8E6CBAFC-60A7-4F76-A792-8ECADACEBA24}" destId="{3186DC6C-F52D-4E1F-ACD1-0419FEEECEA3}" srcOrd="0" destOrd="0" parTransId="{0EEF0297-F210-4603-BEE1-95EEFB55D416}" sibTransId="{2F4C74C7-52DC-43B6-BE95-8AA4D522E504}"/>
    <dgm:cxn modelId="{08E4AF96-A277-41F6-BB18-82906FC1FF8D}" type="presOf" srcId="{65005FD8-BC1E-443C-88EA-766D2A84E434}" destId="{F6D099BA-3601-46E5-93CD-7A6AA37BE1C5}" srcOrd="0" destOrd="0" presId="urn:microsoft.com/office/officeart/2005/8/layout/default"/>
    <dgm:cxn modelId="{F8E590BC-4553-4646-860A-3A5115269D60}" srcId="{8E6CBAFC-60A7-4F76-A792-8ECADACEBA24}" destId="{8F6F4138-1859-4A2D-A575-1EDC2CC444CF}" srcOrd="2" destOrd="0" parTransId="{449986E5-348A-47BE-95CD-EC4A1A58D118}" sibTransId="{7865D538-8129-4A4E-B91C-EC6309B3C4EF}"/>
    <dgm:cxn modelId="{02AC37C4-435E-41B6-8F6B-E9C2DD2F31B8}" type="presOf" srcId="{3E3CDA6D-F3C7-4074-8DB3-6B3548ACC7D7}" destId="{C894E1CE-9D44-446B-9F84-A2A264D61F85}" srcOrd="0" destOrd="0" presId="urn:microsoft.com/office/officeart/2005/8/layout/default"/>
    <dgm:cxn modelId="{B23D1EC9-53AA-4044-A93D-0FDC0715962B}" srcId="{8E6CBAFC-60A7-4F76-A792-8ECADACEBA24}" destId="{65005FD8-BC1E-443C-88EA-766D2A84E434}" srcOrd="5" destOrd="0" parTransId="{23DEED9E-52E8-4DCD-9E00-E7646F95645B}" sibTransId="{B66A3ECF-26DB-4B9C-8E3C-5B33421759B8}"/>
    <dgm:cxn modelId="{2842ABD8-3B94-48DD-AA33-CBF30E08C014}" type="presOf" srcId="{8E6CBAFC-60A7-4F76-A792-8ECADACEBA24}" destId="{22C8A25A-4EFF-41C4-98B0-5EEF0F97DA8E}" srcOrd="0" destOrd="0" presId="urn:microsoft.com/office/officeart/2005/8/layout/default"/>
    <dgm:cxn modelId="{3BB1DED8-66D3-4919-AB95-5F6B6AC79FD4}" srcId="{8E6CBAFC-60A7-4F76-A792-8ECADACEBA24}" destId="{3E3CDA6D-F3C7-4074-8DB3-6B3548ACC7D7}" srcOrd="1" destOrd="0" parTransId="{23EA6C58-7F90-40DB-91DF-DAEB6840E335}" sibTransId="{DE790A0A-6E12-42FB-B6DD-67823D209660}"/>
    <dgm:cxn modelId="{99BBCEEC-6984-4394-A0B1-234037D5F581}" type="presOf" srcId="{3186DC6C-F52D-4E1F-ACD1-0419FEEECEA3}" destId="{F84D2CC6-E564-40EB-9253-99C4B2E26EB6}" srcOrd="0" destOrd="0" presId="urn:microsoft.com/office/officeart/2005/8/layout/default"/>
    <dgm:cxn modelId="{F04F54F6-5657-4CC9-94B6-03C6E99F3CD0}" type="presParOf" srcId="{22C8A25A-4EFF-41C4-98B0-5EEF0F97DA8E}" destId="{F84D2CC6-E564-40EB-9253-99C4B2E26EB6}" srcOrd="0" destOrd="0" presId="urn:microsoft.com/office/officeart/2005/8/layout/default"/>
    <dgm:cxn modelId="{3EE84325-B77C-4C82-9A34-01B780913661}" type="presParOf" srcId="{22C8A25A-4EFF-41C4-98B0-5EEF0F97DA8E}" destId="{4DC5BAD8-08AA-43B9-B116-F65A44D0F4F0}" srcOrd="1" destOrd="0" presId="urn:microsoft.com/office/officeart/2005/8/layout/default"/>
    <dgm:cxn modelId="{46CCB9CD-B5F0-4B0B-8BA5-35665424935B}" type="presParOf" srcId="{22C8A25A-4EFF-41C4-98B0-5EEF0F97DA8E}" destId="{C894E1CE-9D44-446B-9F84-A2A264D61F85}" srcOrd="2" destOrd="0" presId="urn:microsoft.com/office/officeart/2005/8/layout/default"/>
    <dgm:cxn modelId="{CC1C48F2-CC36-425E-9FB8-8E707102107F}" type="presParOf" srcId="{22C8A25A-4EFF-41C4-98B0-5EEF0F97DA8E}" destId="{74F8BFD9-24D2-4486-8759-E4980F44C1CD}" srcOrd="3" destOrd="0" presId="urn:microsoft.com/office/officeart/2005/8/layout/default"/>
    <dgm:cxn modelId="{6C97BF10-4027-4585-85A3-0917EBC4F401}" type="presParOf" srcId="{22C8A25A-4EFF-41C4-98B0-5EEF0F97DA8E}" destId="{0F94BC03-09C3-49BC-8F37-2B251EE756A1}" srcOrd="4" destOrd="0" presId="urn:microsoft.com/office/officeart/2005/8/layout/default"/>
    <dgm:cxn modelId="{1170824B-ABBE-4ACD-BE50-49C0A5C8802C}" type="presParOf" srcId="{22C8A25A-4EFF-41C4-98B0-5EEF0F97DA8E}" destId="{34382368-283A-49BF-ADA6-359405E90447}" srcOrd="5" destOrd="0" presId="urn:microsoft.com/office/officeart/2005/8/layout/default"/>
    <dgm:cxn modelId="{8D4F799F-A7CF-430A-B298-3D6246B38ED6}" type="presParOf" srcId="{22C8A25A-4EFF-41C4-98B0-5EEF0F97DA8E}" destId="{91B29532-F1EE-491C-B765-91436FA9584C}" srcOrd="6" destOrd="0" presId="urn:microsoft.com/office/officeart/2005/8/layout/default"/>
    <dgm:cxn modelId="{D3AC5F47-51FB-4328-81A5-430A6B52DF94}" type="presParOf" srcId="{22C8A25A-4EFF-41C4-98B0-5EEF0F97DA8E}" destId="{274EEA3F-825A-412A-9E27-A45465E9EF56}" srcOrd="7" destOrd="0" presId="urn:microsoft.com/office/officeart/2005/8/layout/default"/>
    <dgm:cxn modelId="{8B8BD357-1963-4E80-95A3-50822C34D9E8}" type="presParOf" srcId="{22C8A25A-4EFF-41C4-98B0-5EEF0F97DA8E}" destId="{F36DEEE9-DA29-4871-BFCD-44ED9A6A8280}" srcOrd="8" destOrd="0" presId="urn:microsoft.com/office/officeart/2005/8/layout/default"/>
    <dgm:cxn modelId="{687697F4-4F18-42D0-AF82-BA841DC78A71}" type="presParOf" srcId="{22C8A25A-4EFF-41C4-98B0-5EEF0F97DA8E}" destId="{7CDC3001-CF9D-492F-B433-341EA49D68EF}" srcOrd="9" destOrd="0" presId="urn:microsoft.com/office/officeart/2005/8/layout/default"/>
    <dgm:cxn modelId="{703CD361-4793-4D0D-84C3-F9A96DAE70B7}" type="presParOf" srcId="{22C8A25A-4EFF-41C4-98B0-5EEF0F97DA8E}" destId="{F6D099BA-3601-46E5-93CD-7A6AA37BE1C5}"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4D2CC6-E564-40EB-9253-99C4B2E26EB6}">
      <dsp:nvSpPr>
        <dsp:cNvPr id="0" name=""/>
        <dsp:cNvSpPr/>
      </dsp:nvSpPr>
      <dsp:spPr>
        <a:xfrm>
          <a:off x="989988" y="1640"/>
          <a:ext cx="2765832" cy="1659499"/>
        </a:xfrm>
        <a:prstGeom prst="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Michael J. Ramsey, M.D., F.A.A.P. – Medical Director </a:t>
          </a:r>
          <a:r>
            <a:rPr lang="en-US" sz="1900" u="sng" kern="1200">
              <a:hlinkClick xmlns:r="http://schemas.openxmlformats.org/officeDocument/2006/relationships" r:id="rId1"/>
            </a:rPr>
            <a:t>mramsey@dpeds.org</a:t>
          </a:r>
          <a:r>
            <a:rPr lang="en-US" sz="1900" kern="1200"/>
            <a:t> or </a:t>
          </a:r>
          <a:r>
            <a:rPr lang="en-US" sz="1900" u="sng" kern="1200">
              <a:hlinkClick xmlns:r="http://schemas.openxmlformats.org/officeDocument/2006/relationships" r:id="rId2"/>
            </a:rPr>
            <a:t>mj_ramsey@msn.com</a:t>
          </a:r>
          <a:r>
            <a:rPr lang="en-US" sz="1900" u="sng" kern="1200"/>
            <a:t>  334-793-1881</a:t>
          </a:r>
          <a:endParaRPr lang="en-US" sz="1900" kern="1200"/>
        </a:p>
      </dsp:txBody>
      <dsp:txXfrm>
        <a:off x="989988" y="1640"/>
        <a:ext cx="2765832" cy="1659499"/>
      </dsp:txXfrm>
    </dsp:sp>
    <dsp:sp modelId="{C894E1CE-9D44-446B-9F84-A2A264D61F85}">
      <dsp:nvSpPr>
        <dsp:cNvPr id="0" name=""/>
        <dsp:cNvSpPr/>
      </dsp:nvSpPr>
      <dsp:spPr>
        <a:xfrm>
          <a:off x="4032404" y="1640"/>
          <a:ext cx="2765832" cy="1659499"/>
        </a:xfrm>
        <a:prstGeom prst="rect">
          <a:avLst/>
        </a:prstGeom>
        <a:gradFill rotWithShape="0">
          <a:gsLst>
            <a:gs pos="0">
              <a:schemeClr val="accent5">
                <a:hueOff val="-854287"/>
                <a:satOff val="3658"/>
                <a:lumOff val="1961"/>
                <a:alphaOff val="0"/>
                <a:tint val="94000"/>
                <a:satMod val="103000"/>
                <a:lumMod val="102000"/>
              </a:schemeClr>
            </a:gs>
            <a:gs pos="50000">
              <a:schemeClr val="accent5">
                <a:hueOff val="-854287"/>
                <a:satOff val="3658"/>
                <a:lumOff val="1961"/>
                <a:alphaOff val="0"/>
                <a:shade val="100000"/>
                <a:satMod val="110000"/>
                <a:lumMod val="100000"/>
              </a:schemeClr>
            </a:gs>
            <a:gs pos="100000">
              <a:schemeClr val="accent5">
                <a:hueOff val="-854287"/>
                <a:satOff val="3658"/>
                <a:lumOff val="196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Kim Eason – Director </a:t>
          </a:r>
          <a:r>
            <a:rPr lang="en-US" sz="1900" kern="1200">
              <a:hlinkClick xmlns:r="http://schemas.openxmlformats.org/officeDocument/2006/relationships" r:id="rId3"/>
            </a:rPr>
            <a:t>keason@uabmc.edu</a:t>
          </a:r>
          <a:r>
            <a:rPr lang="en-US" sz="1900" kern="1200"/>
            <a:t>  334-703-4565</a:t>
          </a:r>
        </a:p>
      </dsp:txBody>
      <dsp:txXfrm>
        <a:off x="4032404" y="1640"/>
        <a:ext cx="2765832" cy="1659499"/>
      </dsp:txXfrm>
    </dsp:sp>
    <dsp:sp modelId="{0F94BC03-09C3-49BC-8F37-2B251EE756A1}">
      <dsp:nvSpPr>
        <dsp:cNvPr id="0" name=""/>
        <dsp:cNvSpPr/>
      </dsp:nvSpPr>
      <dsp:spPr>
        <a:xfrm>
          <a:off x="7074820" y="1640"/>
          <a:ext cx="2765832" cy="1659499"/>
        </a:xfrm>
        <a:prstGeom prst="rect">
          <a:avLst/>
        </a:prstGeom>
        <a:gradFill rotWithShape="0">
          <a:gsLst>
            <a:gs pos="0">
              <a:schemeClr val="accent5">
                <a:hueOff val="-1708574"/>
                <a:satOff val="7316"/>
                <a:lumOff val="3922"/>
                <a:alphaOff val="0"/>
                <a:tint val="94000"/>
                <a:satMod val="103000"/>
                <a:lumMod val="102000"/>
              </a:schemeClr>
            </a:gs>
            <a:gs pos="50000">
              <a:schemeClr val="accent5">
                <a:hueOff val="-1708574"/>
                <a:satOff val="7316"/>
                <a:lumOff val="3922"/>
                <a:alphaOff val="0"/>
                <a:shade val="100000"/>
                <a:satMod val="110000"/>
                <a:lumMod val="100000"/>
              </a:schemeClr>
            </a:gs>
            <a:gs pos="100000">
              <a:schemeClr val="accent5">
                <a:hueOff val="-1708574"/>
                <a:satOff val="7316"/>
                <a:lumOff val="392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Mary Roedl, Interim Care Management Director </a:t>
          </a:r>
          <a:r>
            <a:rPr lang="en-US" sz="1900" kern="1200" dirty="0">
              <a:hlinkClick xmlns:r="http://schemas.openxmlformats.org/officeDocument/2006/relationships" r:id="rId4"/>
            </a:rPr>
            <a:t>mroedl@uabmc.edu</a:t>
          </a:r>
          <a:endParaRPr lang="en-US" sz="1900" kern="1200" dirty="0"/>
        </a:p>
        <a:p>
          <a:pPr marL="0" lvl="0" indent="0" algn="ctr" defTabSz="844550">
            <a:lnSpc>
              <a:spcPct val="90000"/>
            </a:lnSpc>
            <a:spcBef>
              <a:spcPct val="0"/>
            </a:spcBef>
            <a:spcAft>
              <a:spcPct val="35000"/>
            </a:spcAft>
            <a:buNone/>
          </a:pPr>
          <a:r>
            <a:rPr lang="en-US" sz="1900" kern="1200" dirty="0"/>
            <a:t>334-451-0493</a:t>
          </a:r>
        </a:p>
      </dsp:txBody>
      <dsp:txXfrm>
        <a:off x="7074820" y="1640"/>
        <a:ext cx="2765832" cy="1659499"/>
      </dsp:txXfrm>
    </dsp:sp>
    <dsp:sp modelId="{91B29532-F1EE-491C-B765-91436FA9584C}">
      <dsp:nvSpPr>
        <dsp:cNvPr id="0" name=""/>
        <dsp:cNvSpPr/>
      </dsp:nvSpPr>
      <dsp:spPr>
        <a:xfrm>
          <a:off x="989988" y="1937723"/>
          <a:ext cx="2765832" cy="1659499"/>
        </a:xfrm>
        <a:prstGeom prst="rect">
          <a:avLst/>
        </a:prstGeom>
        <a:gradFill rotWithShape="0">
          <a:gsLst>
            <a:gs pos="0">
              <a:schemeClr val="accent5">
                <a:hueOff val="-2562861"/>
                <a:satOff val="10975"/>
                <a:lumOff val="5882"/>
                <a:alphaOff val="0"/>
                <a:tint val="94000"/>
                <a:satMod val="103000"/>
                <a:lumMod val="102000"/>
              </a:schemeClr>
            </a:gs>
            <a:gs pos="50000">
              <a:schemeClr val="accent5">
                <a:hueOff val="-2562861"/>
                <a:satOff val="10975"/>
                <a:lumOff val="5882"/>
                <a:alphaOff val="0"/>
                <a:shade val="100000"/>
                <a:satMod val="110000"/>
                <a:lumMod val="100000"/>
              </a:schemeClr>
            </a:gs>
            <a:gs pos="100000">
              <a:schemeClr val="accent5">
                <a:hueOff val="-2562861"/>
                <a:satOff val="10975"/>
                <a:lumOff val="588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Adam Eason -  </a:t>
          </a:r>
          <a:r>
            <a:rPr lang="en-US" sz="1900" kern="1200">
              <a:hlinkClick xmlns:r="http://schemas.openxmlformats.org/officeDocument/2006/relationships" r:id="rId5"/>
            </a:rPr>
            <a:t>akeason@uabmc.edu</a:t>
          </a:r>
          <a:r>
            <a:rPr lang="en-US" sz="1900" kern="1200"/>
            <a:t>  334-703-2510</a:t>
          </a:r>
        </a:p>
      </dsp:txBody>
      <dsp:txXfrm>
        <a:off x="989988" y="1937723"/>
        <a:ext cx="2765832" cy="1659499"/>
      </dsp:txXfrm>
    </dsp:sp>
    <dsp:sp modelId="{F36DEEE9-DA29-4871-BFCD-44ED9A6A8280}">
      <dsp:nvSpPr>
        <dsp:cNvPr id="0" name=""/>
        <dsp:cNvSpPr/>
      </dsp:nvSpPr>
      <dsp:spPr>
        <a:xfrm>
          <a:off x="4032404" y="1937723"/>
          <a:ext cx="2765832" cy="1659499"/>
        </a:xfrm>
        <a:prstGeom prst="rect">
          <a:avLst/>
        </a:prstGeom>
        <a:gradFill rotWithShape="0">
          <a:gsLst>
            <a:gs pos="0">
              <a:schemeClr val="accent5">
                <a:hueOff val="-3417148"/>
                <a:satOff val="14633"/>
                <a:lumOff val="7843"/>
                <a:alphaOff val="0"/>
                <a:tint val="94000"/>
                <a:satMod val="103000"/>
                <a:lumMod val="102000"/>
              </a:schemeClr>
            </a:gs>
            <a:gs pos="50000">
              <a:schemeClr val="accent5">
                <a:hueOff val="-3417148"/>
                <a:satOff val="14633"/>
                <a:lumOff val="7843"/>
                <a:alphaOff val="0"/>
                <a:shade val="100000"/>
                <a:satMod val="110000"/>
                <a:lumMod val="100000"/>
              </a:schemeClr>
            </a:gs>
            <a:gs pos="100000">
              <a:schemeClr val="accent5">
                <a:hueOff val="-3417148"/>
                <a:satOff val="14633"/>
                <a:lumOff val="784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Amy Donaldson, PharmD – Pharmacy Director </a:t>
          </a:r>
          <a:r>
            <a:rPr lang="en-US" sz="1900" kern="1200">
              <a:hlinkClick xmlns:r="http://schemas.openxmlformats.org/officeDocument/2006/relationships" r:id="rId6"/>
            </a:rPr>
            <a:t>adonaldson@uabmc.edu</a:t>
          </a:r>
          <a:r>
            <a:rPr lang="en-US" sz="1900" kern="1200"/>
            <a:t>  334-744-2565</a:t>
          </a:r>
        </a:p>
      </dsp:txBody>
      <dsp:txXfrm>
        <a:off x="4032404" y="1937723"/>
        <a:ext cx="2765832" cy="1659499"/>
      </dsp:txXfrm>
    </dsp:sp>
    <dsp:sp modelId="{F6D099BA-3601-46E5-93CD-7A6AA37BE1C5}">
      <dsp:nvSpPr>
        <dsp:cNvPr id="0" name=""/>
        <dsp:cNvSpPr/>
      </dsp:nvSpPr>
      <dsp:spPr>
        <a:xfrm>
          <a:off x="7074820" y="1937723"/>
          <a:ext cx="2765832" cy="1659499"/>
        </a:xfrm>
        <a:prstGeom prst="rect">
          <a:avLst/>
        </a:prstGeom>
        <a:gradFill rotWithShape="0">
          <a:gsLst>
            <a:gs pos="0">
              <a:schemeClr val="accent5">
                <a:hueOff val="-4271435"/>
                <a:satOff val="18291"/>
                <a:lumOff val="9804"/>
                <a:alphaOff val="0"/>
                <a:tint val="94000"/>
                <a:satMod val="103000"/>
                <a:lumMod val="102000"/>
              </a:schemeClr>
            </a:gs>
            <a:gs pos="50000">
              <a:schemeClr val="accent5">
                <a:hueOff val="-4271435"/>
                <a:satOff val="18291"/>
                <a:lumOff val="9804"/>
                <a:alphaOff val="0"/>
                <a:shade val="100000"/>
                <a:satMod val="110000"/>
                <a:lumMod val="100000"/>
              </a:schemeClr>
            </a:gs>
            <a:gs pos="100000">
              <a:schemeClr val="accent5">
                <a:hueOff val="-4271435"/>
                <a:satOff val="18291"/>
                <a:lumOff val="9804"/>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Referrals – (334) 466-4609 – Fax referral form or Face Sheet with Patient information and contact information</a:t>
          </a:r>
        </a:p>
      </dsp:txBody>
      <dsp:txXfrm>
        <a:off x="7074820" y="1937723"/>
        <a:ext cx="2765832" cy="165949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6E52A-6860-40B1-8273-9A2C918332ED}" type="datetimeFigureOut">
              <a:rPr lang="en-US" smtClean="0"/>
              <a:t>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A9EED8-8E22-4762-874E-AC25E7A888BE}" type="slidenum">
              <a:rPr lang="en-US" smtClean="0"/>
              <a:t>‹#›</a:t>
            </a:fld>
            <a:endParaRPr lang="en-US"/>
          </a:p>
        </p:txBody>
      </p:sp>
    </p:spTree>
    <p:extLst>
      <p:ext uri="{BB962C8B-B14F-4D97-AF65-F5344CB8AC3E}">
        <p14:creationId xmlns:p14="http://schemas.microsoft.com/office/powerpoint/2010/main" val="237971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4D19DDD-B060-4E30-933D-2B244E3D364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01869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Thanks everybody for being here. We'll go ahead and get started. and be mindful of your time. This is our fourth quarter of the fiscal year with our medical management meeting, so I appreciate everybody taking their time to attend.</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09CDD35-E74F-45B2-9898-255FC4297D3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0966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I think we have a  nice agenda. We’re going to take a look at a process to improve diagnostic accuracy, benefitting patients and providers with safe, quality care. Then we will review some recent </a:t>
            </a:r>
            <a:r>
              <a:rPr lang="en-US"/>
              <a:t>ALMC alerts. We </a:t>
            </a:r>
            <a:r>
              <a:rPr lang="en-US" dirty="0"/>
              <a:t>will also just give a brief review of our quality data. As always feel free to jump in. I will pause at certain parts to see if there are questions. You are also welcome to put questions in the chat. I will check when I get to a stopping point. And then I will go over those.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09CDD35-E74F-45B2-9898-255FC4297D3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41123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A9EED8-8E22-4762-874E-AC25E7A888BE}" type="slidenum">
              <a:rPr lang="en-US" smtClean="0"/>
              <a:t>27</a:t>
            </a:fld>
            <a:endParaRPr lang="en-US"/>
          </a:p>
        </p:txBody>
      </p:sp>
    </p:spTree>
    <p:extLst>
      <p:ext uri="{BB962C8B-B14F-4D97-AF65-F5344CB8AC3E}">
        <p14:creationId xmlns:p14="http://schemas.microsoft.com/office/powerpoint/2010/main" val="4004055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included our contact information. Will send out copies of this </a:t>
            </a:r>
            <a:r>
              <a:rPr lang="en-US"/>
              <a:t>presentation afterward. Please </a:t>
            </a:r>
            <a:r>
              <a:rPr lang="en-US" dirty="0"/>
              <a:t>continue to send us your referrals. We find them very helpful. Our patients find them helpful and we love seeing the good outcomes from that. </a:t>
            </a:r>
          </a:p>
        </p:txBody>
      </p:sp>
      <p:sp>
        <p:nvSpPr>
          <p:cNvPr id="4" name="Slide Number Placeholder 3"/>
          <p:cNvSpPr>
            <a:spLocks noGrp="1"/>
          </p:cNvSpPr>
          <p:nvPr>
            <p:ph type="sldNum" sz="quarter" idx="5"/>
          </p:nvPr>
        </p:nvSpPr>
        <p:spPr/>
        <p:txBody>
          <a:bodyPr/>
          <a:lstStyle/>
          <a:p>
            <a:pPr marL="0" marR="0" lvl="0" indent="0" algn="r" defTabSz="996094" rtl="0" eaLnBrk="1" fontAlgn="auto" latinLnBrk="0" hangingPunct="1">
              <a:lnSpc>
                <a:spcPct val="100000"/>
              </a:lnSpc>
              <a:spcBef>
                <a:spcPts val="0"/>
              </a:spcBef>
              <a:spcAft>
                <a:spcPts val="0"/>
              </a:spcAft>
              <a:buClrTx/>
              <a:buSzTx/>
              <a:buFontTx/>
              <a:buNone/>
              <a:tabLst/>
              <a:defRPr/>
            </a:pPr>
            <a:fld id="{A3B5316B-2242-4239-B8A5-2C546433A915}"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96094" rtl="0" eaLnBrk="1" fontAlgn="auto" latinLnBrk="0" hangingPunct="1">
                <a:lnSpc>
                  <a:spcPct val="100000"/>
                </a:lnSpc>
                <a:spcBef>
                  <a:spcPts val="0"/>
                </a:spcBef>
                <a:spcAft>
                  <a:spcPts val="0"/>
                </a:spcAft>
                <a:buClrTx/>
                <a:buSzTx/>
                <a:buFontTx/>
                <a:buNone/>
                <a:tabLst/>
                <a:defRPr/>
              </a:pPr>
              <a:t>28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9793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96094" rtl="0" eaLnBrk="1" fontAlgn="auto" latinLnBrk="0" hangingPunct="1">
              <a:lnSpc>
                <a:spcPct val="100000"/>
              </a:lnSpc>
              <a:spcBef>
                <a:spcPts val="0"/>
              </a:spcBef>
              <a:spcAft>
                <a:spcPts val="0"/>
              </a:spcAft>
              <a:buClrTx/>
              <a:buSzTx/>
              <a:buFontTx/>
              <a:buNone/>
              <a:tabLst/>
              <a:defRPr/>
            </a:pPr>
            <a:fld id="{A3B5316B-2242-4239-B8A5-2C546433A915}"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96094" rtl="0" eaLnBrk="1" fontAlgn="auto" latinLnBrk="0" hangingPunct="1">
                <a:lnSpc>
                  <a:spcPct val="100000"/>
                </a:lnSpc>
                <a:spcBef>
                  <a:spcPts val="0"/>
                </a:spcBef>
                <a:spcAft>
                  <a:spcPts val="0"/>
                </a:spcAft>
                <a:buClrTx/>
                <a:buSzTx/>
                <a:buFontTx/>
                <a:buNone/>
                <a:tabLst/>
                <a:defRPr/>
              </a:pPr>
              <a:t>29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01142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C85EF2-6E8E-41B7-822E-D4AD58677E97}"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42562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217805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368370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16754E08-FF33-405E-A7C0-D454482796CF}"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524497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2862871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EC85EF2-6E8E-41B7-822E-D4AD58677E97}"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3507612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EC85EF2-6E8E-41B7-822E-D4AD58677E97}"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1789085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C85EF2-6E8E-41B7-822E-D4AD58677E97}"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696523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7EC85EF2-6E8E-41B7-822E-D4AD58677E97}" type="datetimeFigureOut">
              <a:rPr lang="en-US" smtClean="0"/>
              <a:t>12/9/2025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16754E08-FF33-405E-A7C0-D454482796CF}" type="slidenum">
              <a:rPr lang="en-US" smtClean="0"/>
              <a:t>‹#›</a:t>
            </a:fld>
            <a:endParaRPr lang="en-US"/>
          </a:p>
        </p:txBody>
      </p:sp>
    </p:spTree>
    <p:extLst>
      <p:ext uri="{BB962C8B-B14F-4D97-AF65-F5344CB8AC3E}">
        <p14:creationId xmlns:p14="http://schemas.microsoft.com/office/powerpoint/2010/main" val="316644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C85EF2-6E8E-41B7-822E-D4AD58677E97}"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4153840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C85EF2-6E8E-41B7-822E-D4AD58677E97}"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665881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64627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C85EF2-6E8E-41B7-822E-D4AD58677E97}"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3797924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C85EF2-6E8E-41B7-822E-D4AD58677E97}"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153952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7EC85EF2-6E8E-41B7-822E-D4AD58677E97}"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2313042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324933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C85EF2-6E8E-41B7-822E-D4AD58677E97}"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754E08-FF33-405E-A7C0-D454482796CF}" type="slidenum">
              <a:rPr lang="en-US" smtClean="0"/>
              <a:t>‹#›</a:t>
            </a:fld>
            <a:endParaRPr lang="en-US"/>
          </a:p>
        </p:txBody>
      </p:sp>
    </p:spTree>
    <p:extLst>
      <p:ext uri="{BB962C8B-B14F-4D97-AF65-F5344CB8AC3E}">
        <p14:creationId xmlns:p14="http://schemas.microsoft.com/office/powerpoint/2010/main" val="375678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EC85EF2-6E8E-41B7-822E-D4AD58677E97}" type="datetimeFigureOut">
              <a:rPr lang="en-US" smtClean="0"/>
              <a:t>12/9/2025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6754E08-FF33-405E-A7C0-D454482796CF}" type="slidenum">
              <a:rPr lang="en-US" smtClean="0"/>
              <a:t>‹#›</a:t>
            </a:fld>
            <a:endParaRPr lang="en-US"/>
          </a:p>
        </p:txBody>
      </p:sp>
    </p:spTree>
    <p:extLst>
      <p:ext uri="{BB962C8B-B14F-4D97-AF65-F5344CB8AC3E}">
        <p14:creationId xmlns:p14="http://schemas.microsoft.com/office/powerpoint/2010/main" val="303715255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pixabay.com/illustrations/frame-border-element-classic-1689760/" TargetMode="External"/><Relationship Id="rId3" Type="http://schemas.openxmlformats.org/officeDocument/2006/relationships/image" Target="../media/image1.png"/><Relationship Id="rId7"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s://creativecommons.org/licenses/by-sa/3.0/" TargetMode="External"/><Relationship Id="rId4" Type="http://schemas.openxmlformats.org/officeDocument/2006/relationships/hyperlink" Target="https://picpedia.org/handwriting/a/agenda.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3" name="Picture 12">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5" name="Rectangle 14">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7" name="Rectangle 16">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useBgFill="1">
        <p:nvSpPr>
          <p:cNvPr id="19" name="Rectangle 18">
            <a:extLst>
              <a:ext uri="{FF2B5EF4-FFF2-40B4-BE49-F238E27FC236}">
                <a16:creationId xmlns:a16="http://schemas.microsoft.com/office/drawing/2014/main" id="{1DB71C54-63C1-4B83-8324-BBCEC579C9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1" name="Rectangle 20">
            <a:extLst>
              <a:ext uri="{FF2B5EF4-FFF2-40B4-BE49-F238E27FC236}">
                <a16:creationId xmlns:a16="http://schemas.microsoft.com/office/drawing/2014/main" id="{5D15D940-E187-4030-B313-FDC84AE67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3046" y="0"/>
            <a:ext cx="406895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4" name="Text Placeholder 3">
            <a:extLst>
              <a:ext uri="{FF2B5EF4-FFF2-40B4-BE49-F238E27FC236}">
                <a16:creationId xmlns:a16="http://schemas.microsoft.com/office/drawing/2014/main" id="{5A69234C-2F18-F869-924C-46D810872E57}"/>
              </a:ext>
            </a:extLst>
          </p:cNvPr>
          <p:cNvSpPr>
            <a:spLocks noGrp="1"/>
          </p:cNvSpPr>
          <p:nvPr>
            <p:ph type="body" idx="1"/>
          </p:nvPr>
        </p:nvSpPr>
        <p:spPr>
          <a:xfrm>
            <a:off x="9292902" y="1286929"/>
            <a:ext cx="2216031" cy="4284129"/>
          </a:xfrm>
        </p:spPr>
        <p:txBody>
          <a:bodyPr vert="horz" lIns="91440" tIns="45720" rIns="91440" bIns="45720" rtlCol="0" anchor="ctr">
            <a:normAutofit/>
          </a:bodyPr>
          <a:lstStyle/>
          <a:p>
            <a:pPr algn="l"/>
            <a:r>
              <a:rPr lang="en-US" sz="2800">
                <a:solidFill>
                  <a:srgbClr val="FFFFFF"/>
                </a:solidFill>
              </a:rPr>
              <a:t>We will review at the end of the session.</a:t>
            </a:r>
          </a:p>
        </p:txBody>
      </p:sp>
      <p:sp>
        <p:nvSpPr>
          <p:cNvPr id="23" name="Rectangle 22">
            <a:extLst>
              <a:ext uri="{FF2B5EF4-FFF2-40B4-BE49-F238E27FC236}">
                <a16:creationId xmlns:a16="http://schemas.microsoft.com/office/drawing/2014/main" id="{76E38F34-66D8-4203-B16C-14AC20248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8968085"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 name="Title 1">
            <a:extLst>
              <a:ext uri="{FF2B5EF4-FFF2-40B4-BE49-F238E27FC236}">
                <a16:creationId xmlns:a16="http://schemas.microsoft.com/office/drawing/2014/main" id="{FD24FD6A-F89D-614D-7986-1E9004702636}"/>
              </a:ext>
            </a:extLst>
          </p:cNvPr>
          <p:cNvSpPr>
            <a:spLocks noGrp="1"/>
          </p:cNvSpPr>
          <p:nvPr>
            <p:ph type="title"/>
          </p:nvPr>
        </p:nvSpPr>
        <p:spPr>
          <a:xfrm>
            <a:off x="643467" y="1286929"/>
            <a:ext cx="7674983" cy="4284129"/>
          </a:xfrm>
        </p:spPr>
        <p:txBody>
          <a:bodyPr vert="horz" lIns="91440" tIns="45720" rIns="91440" bIns="45720" rtlCol="0" anchor="ctr">
            <a:normAutofit/>
          </a:bodyPr>
          <a:lstStyle/>
          <a:p>
            <a:r>
              <a:rPr lang="en-US" sz="6200"/>
              <a:t>Please enter your name and clinic in the chat to register attendance.</a:t>
            </a:r>
          </a:p>
        </p:txBody>
      </p:sp>
    </p:spTree>
    <p:extLst>
      <p:ext uri="{BB962C8B-B14F-4D97-AF65-F5344CB8AC3E}">
        <p14:creationId xmlns:p14="http://schemas.microsoft.com/office/powerpoint/2010/main" val="397506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7FFC7-C9CA-9FAF-AC06-E496232B8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84D27-4BFD-037C-ADE8-31546EA1CE91}"/>
              </a:ext>
            </a:extLst>
          </p:cNvPr>
          <p:cNvSpPr>
            <a:spLocks noGrp="1"/>
          </p:cNvSpPr>
          <p:nvPr>
            <p:ph type="title"/>
          </p:nvPr>
        </p:nvSpPr>
        <p:spPr/>
        <p:txBody>
          <a:bodyPr/>
          <a:lstStyle/>
          <a:p>
            <a:r>
              <a:rPr lang="en-US" dirty="0"/>
              <a:t>Periodicity Schedule</a:t>
            </a:r>
          </a:p>
        </p:txBody>
      </p:sp>
      <p:sp>
        <p:nvSpPr>
          <p:cNvPr id="3" name="Content Placeholder 2">
            <a:extLst>
              <a:ext uri="{FF2B5EF4-FFF2-40B4-BE49-F238E27FC236}">
                <a16:creationId xmlns:a16="http://schemas.microsoft.com/office/drawing/2014/main" id="{555567B3-8B75-5EDF-67FD-5BF8746B7187}"/>
              </a:ext>
            </a:extLst>
          </p:cNvPr>
          <p:cNvSpPr>
            <a:spLocks noGrp="1"/>
          </p:cNvSpPr>
          <p:nvPr>
            <p:ph idx="1"/>
          </p:nvPr>
        </p:nvSpPr>
        <p:spPr/>
        <p:txBody>
          <a:bodyPr numCol="2">
            <a:normAutofit/>
          </a:bodyPr>
          <a:lstStyle/>
          <a:p>
            <a:pPr marL="0" indent="0">
              <a:buNone/>
            </a:pPr>
            <a:r>
              <a:rPr lang="en-US" dirty="0"/>
              <a:t>• </a:t>
            </a:r>
            <a:r>
              <a:rPr lang="en-US" b="1" dirty="0">
                <a:solidFill>
                  <a:srgbClr val="FF0000"/>
                </a:solidFill>
              </a:rPr>
              <a:t>3-5 day old </a:t>
            </a:r>
          </a:p>
          <a:p>
            <a:pPr marL="0" indent="0">
              <a:buNone/>
            </a:pPr>
            <a:r>
              <a:rPr lang="en-US" dirty="0"/>
              <a:t>• 1 month </a:t>
            </a:r>
          </a:p>
          <a:p>
            <a:pPr marL="0" indent="0">
              <a:buNone/>
            </a:pPr>
            <a:r>
              <a:rPr lang="en-US" dirty="0"/>
              <a:t>• 2 months </a:t>
            </a:r>
          </a:p>
          <a:p>
            <a:pPr marL="0" indent="0">
              <a:buNone/>
            </a:pPr>
            <a:r>
              <a:rPr lang="en-US" dirty="0"/>
              <a:t>• 4 months </a:t>
            </a:r>
          </a:p>
          <a:p>
            <a:pPr marL="0" indent="0">
              <a:buNone/>
            </a:pPr>
            <a:r>
              <a:rPr lang="en-US" dirty="0"/>
              <a:t>• 6 months </a:t>
            </a:r>
          </a:p>
          <a:p>
            <a:pPr marL="0" indent="0">
              <a:buNone/>
            </a:pPr>
            <a:r>
              <a:rPr lang="en-US" dirty="0"/>
              <a:t>• 9 months </a:t>
            </a:r>
          </a:p>
          <a:p>
            <a:pPr marL="0" indent="0">
              <a:buNone/>
            </a:pPr>
            <a:r>
              <a:rPr lang="en-US" dirty="0"/>
              <a:t>• 12 months </a:t>
            </a:r>
          </a:p>
          <a:p>
            <a:pPr marL="0" indent="0">
              <a:buNone/>
            </a:pPr>
            <a:r>
              <a:rPr lang="en-US" dirty="0"/>
              <a:t>• 15 months  </a:t>
            </a:r>
          </a:p>
          <a:p>
            <a:pPr marL="0" indent="0">
              <a:buNone/>
            </a:pPr>
            <a:r>
              <a:rPr lang="en-US" dirty="0"/>
              <a:t>• 18 months </a:t>
            </a:r>
          </a:p>
          <a:p>
            <a:pPr marL="0" indent="0">
              <a:buNone/>
            </a:pPr>
            <a:r>
              <a:rPr lang="en-US" dirty="0"/>
              <a:t>• 24 months </a:t>
            </a:r>
          </a:p>
          <a:p>
            <a:pPr marL="0" indent="0">
              <a:buNone/>
            </a:pPr>
            <a:r>
              <a:rPr lang="en-US" dirty="0"/>
              <a:t>• </a:t>
            </a:r>
            <a:r>
              <a:rPr lang="en-US" b="1" dirty="0">
                <a:solidFill>
                  <a:srgbClr val="FF0000"/>
                </a:solidFill>
              </a:rPr>
              <a:t>30 months </a:t>
            </a:r>
          </a:p>
          <a:p>
            <a:pPr marL="0" indent="0">
              <a:buNone/>
            </a:pPr>
            <a:r>
              <a:rPr lang="en-US" dirty="0"/>
              <a:t>• Then annually (per calendar year) through 20 years of age beginning with the third birthday</a:t>
            </a:r>
          </a:p>
        </p:txBody>
      </p:sp>
      <p:sp>
        <p:nvSpPr>
          <p:cNvPr id="4" name="Footer Placeholder 3">
            <a:extLst>
              <a:ext uri="{FF2B5EF4-FFF2-40B4-BE49-F238E27FC236}">
                <a16:creationId xmlns:a16="http://schemas.microsoft.com/office/drawing/2014/main" id="{6F8FC194-7AC3-2B20-40B0-DB24BF503E5D}"/>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54135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7D9197D-4E41-7F7F-B3FA-2B71BD7C6EB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771546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F4FE0B-F447-C2E3-357B-C00F179FDFAC}"/>
              </a:ext>
            </a:extLst>
          </p:cNvPr>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591919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7DC5252-F016-0FF2-2802-01CAF75A5ECA}"/>
              </a:ext>
            </a:extLst>
          </p:cNvPr>
          <p:cNvPicPr>
            <a:picLocks noChangeAspect="1"/>
          </p:cNvPicPr>
          <p:nvPr/>
        </p:nvPicPr>
        <p:blipFill>
          <a:blip r:embed="rId2"/>
          <a:stretch>
            <a:fillRect/>
          </a:stretch>
        </p:blipFill>
        <p:spPr>
          <a:xfrm>
            <a:off x="0" y="-8630"/>
            <a:ext cx="12192000" cy="6866629"/>
          </a:xfrm>
          <a:prstGeom prst="rect">
            <a:avLst/>
          </a:prstGeom>
        </p:spPr>
      </p:pic>
    </p:spTree>
    <p:extLst>
      <p:ext uri="{BB962C8B-B14F-4D97-AF65-F5344CB8AC3E}">
        <p14:creationId xmlns:p14="http://schemas.microsoft.com/office/powerpoint/2010/main" val="193906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079B0-DF6A-DC2A-148E-BD6320CAD7F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9912583-B10A-9BE1-5F4F-36788A485BFD}"/>
              </a:ext>
            </a:extLst>
          </p:cNvPr>
          <p:cNvPicPr>
            <a:picLocks noChangeAspect="1"/>
          </p:cNvPicPr>
          <p:nvPr/>
        </p:nvPicPr>
        <p:blipFill>
          <a:blip r:embed="rId2"/>
          <a:stretch>
            <a:fillRect/>
          </a:stretch>
        </p:blipFill>
        <p:spPr>
          <a:xfrm>
            <a:off x="1" y="0"/>
            <a:ext cx="12192000" cy="6858000"/>
          </a:xfrm>
          <a:prstGeom prst="rect">
            <a:avLst/>
          </a:prstGeom>
        </p:spPr>
      </p:pic>
    </p:spTree>
    <p:extLst>
      <p:ext uri="{BB962C8B-B14F-4D97-AF65-F5344CB8AC3E}">
        <p14:creationId xmlns:p14="http://schemas.microsoft.com/office/powerpoint/2010/main" val="930518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34B9B-0732-0732-D35F-FBC2DD5E8ED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B056A44-346A-7972-5C5B-5C106197D251}"/>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848606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C5614-499F-D673-3AF8-E094C074E9B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DB96BCF1-1162-7671-35B7-18C31A1914F8}"/>
              </a:ext>
            </a:extLst>
          </p:cNvPr>
          <p:cNvPicPr>
            <a:picLocks noChangeAspect="1"/>
          </p:cNvPicPr>
          <p:nvPr/>
        </p:nvPicPr>
        <p:blipFill>
          <a:blip r:embed="rId2"/>
          <a:stretch>
            <a:fillRect/>
          </a:stretch>
        </p:blipFill>
        <p:spPr>
          <a:xfrm>
            <a:off x="0" y="0"/>
            <a:ext cx="12189976" cy="6858000"/>
          </a:xfrm>
          <a:prstGeom prst="rect">
            <a:avLst/>
          </a:prstGeom>
        </p:spPr>
      </p:pic>
    </p:spTree>
    <p:extLst>
      <p:ext uri="{BB962C8B-B14F-4D97-AF65-F5344CB8AC3E}">
        <p14:creationId xmlns:p14="http://schemas.microsoft.com/office/powerpoint/2010/main" val="4023592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715C7-94A2-8A15-FBFB-58570D7423F2}"/>
              </a:ext>
            </a:extLst>
          </p:cNvPr>
          <p:cNvSpPr>
            <a:spLocks noGrp="1"/>
          </p:cNvSpPr>
          <p:nvPr>
            <p:ph type="title"/>
          </p:nvPr>
        </p:nvSpPr>
        <p:spPr/>
        <p:txBody>
          <a:bodyPr/>
          <a:lstStyle/>
          <a:p>
            <a:r>
              <a:rPr lang="en-US" dirty="0"/>
              <a:t>Unique Viewing Code </a:t>
            </a:r>
          </a:p>
        </p:txBody>
      </p:sp>
      <p:sp>
        <p:nvSpPr>
          <p:cNvPr id="3" name="TextBox 2">
            <a:extLst>
              <a:ext uri="{FF2B5EF4-FFF2-40B4-BE49-F238E27FC236}">
                <a16:creationId xmlns:a16="http://schemas.microsoft.com/office/drawing/2014/main" id="{F1BE325D-1D0B-3A3B-A4D4-F11857E79C2A}"/>
              </a:ext>
            </a:extLst>
          </p:cNvPr>
          <p:cNvSpPr txBox="1"/>
          <p:nvPr/>
        </p:nvSpPr>
        <p:spPr>
          <a:xfrm>
            <a:off x="1344058" y="2721167"/>
            <a:ext cx="6709272" cy="1200329"/>
          </a:xfrm>
          <a:prstGeom prst="rect">
            <a:avLst/>
          </a:prstGeom>
          <a:noFill/>
        </p:spPr>
        <p:txBody>
          <a:bodyPr wrap="square" rtlCol="0">
            <a:spAutoFit/>
          </a:bodyPr>
          <a:lstStyle/>
          <a:p>
            <a:pPr algn="ctr"/>
            <a:r>
              <a:rPr lang="en-US" sz="7200" b="1" dirty="0"/>
              <a:t>12026</a:t>
            </a:r>
          </a:p>
        </p:txBody>
      </p:sp>
    </p:spTree>
    <p:extLst>
      <p:ext uri="{BB962C8B-B14F-4D97-AF65-F5344CB8AC3E}">
        <p14:creationId xmlns:p14="http://schemas.microsoft.com/office/powerpoint/2010/main" val="2842895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1901-863E-76FB-5799-EBB5070671F9}"/>
              </a:ext>
            </a:extLst>
          </p:cNvPr>
          <p:cNvSpPr>
            <a:spLocks noGrp="1"/>
          </p:cNvSpPr>
          <p:nvPr>
            <p:ph type="title"/>
          </p:nvPr>
        </p:nvSpPr>
        <p:spPr/>
        <p:txBody>
          <a:bodyPr/>
          <a:lstStyle/>
          <a:p>
            <a:r>
              <a:rPr lang="en-US" dirty="0"/>
              <a:t>Developmental Screening</a:t>
            </a:r>
          </a:p>
        </p:txBody>
      </p:sp>
      <p:sp>
        <p:nvSpPr>
          <p:cNvPr id="3" name="Content Placeholder 2">
            <a:extLst>
              <a:ext uri="{FF2B5EF4-FFF2-40B4-BE49-F238E27FC236}">
                <a16:creationId xmlns:a16="http://schemas.microsoft.com/office/drawing/2014/main" id="{6B2998D1-C48B-1511-B434-C156762C2C74}"/>
              </a:ext>
            </a:extLst>
          </p:cNvPr>
          <p:cNvSpPr>
            <a:spLocks noGrp="1"/>
          </p:cNvSpPr>
          <p:nvPr>
            <p:ph idx="1"/>
          </p:nvPr>
        </p:nvSpPr>
        <p:spPr/>
        <p:txBody>
          <a:bodyPr/>
          <a:lstStyle/>
          <a:p>
            <a:r>
              <a:rPr lang="en-US" dirty="0"/>
              <a:t>Required at </a:t>
            </a:r>
          </a:p>
          <a:p>
            <a:r>
              <a:rPr lang="en-US" dirty="0"/>
              <a:t>9 month</a:t>
            </a:r>
          </a:p>
          <a:p>
            <a:r>
              <a:rPr lang="en-US" dirty="0"/>
              <a:t>18 month</a:t>
            </a:r>
          </a:p>
          <a:p>
            <a:r>
              <a:rPr lang="en-US" dirty="0"/>
              <a:t>30 month</a:t>
            </a:r>
          </a:p>
          <a:p>
            <a:r>
              <a:rPr lang="en-US" dirty="0"/>
              <a:t>96110 – Developmental testing</a:t>
            </a:r>
          </a:p>
        </p:txBody>
      </p:sp>
      <p:sp>
        <p:nvSpPr>
          <p:cNvPr id="4" name="Footer Placeholder 3">
            <a:extLst>
              <a:ext uri="{FF2B5EF4-FFF2-40B4-BE49-F238E27FC236}">
                <a16:creationId xmlns:a16="http://schemas.microsoft.com/office/drawing/2014/main" id="{7FFD8BE4-A8A8-60C7-BE19-2BB168534855}"/>
              </a:ext>
            </a:extLst>
          </p:cNvPr>
          <p:cNvSpPr>
            <a:spLocks noGrp="1"/>
          </p:cNvSpPr>
          <p:nvPr>
            <p:ph type="ftr" sz="quarter" idx="11"/>
          </p:nvPr>
        </p:nvSpPr>
        <p:spPr/>
        <p:txBody>
          <a:bodyPr/>
          <a:lstStyle/>
          <a:p>
            <a:r>
              <a:rPr lang="en-US"/>
              <a:t>Additional Screening is allowed anytime a need is identified.</a:t>
            </a:r>
          </a:p>
        </p:txBody>
      </p:sp>
    </p:spTree>
    <p:extLst>
      <p:ext uri="{BB962C8B-B14F-4D97-AF65-F5344CB8AC3E}">
        <p14:creationId xmlns:p14="http://schemas.microsoft.com/office/powerpoint/2010/main" val="1427829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F18F-5846-2567-6994-A519C1091779}"/>
              </a:ext>
            </a:extLst>
          </p:cNvPr>
          <p:cNvSpPr>
            <a:spLocks noGrp="1"/>
          </p:cNvSpPr>
          <p:nvPr>
            <p:ph type="title"/>
          </p:nvPr>
        </p:nvSpPr>
        <p:spPr/>
        <p:txBody>
          <a:bodyPr/>
          <a:lstStyle/>
          <a:p>
            <a:r>
              <a:rPr lang="en-US" dirty="0"/>
              <a:t>Developmental Screening</a:t>
            </a:r>
            <a:br>
              <a:rPr lang="en-US" dirty="0"/>
            </a:br>
            <a:r>
              <a:rPr lang="en-US" dirty="0"/>
              <a:t>Standardized Screening Tool</a:t>
            </a:r>
          </a:p>
        </p:txBody>
      </p:sp>
      <p:sp>
        <p:nvSpPr>
          <p:cNvPr id="3" name="Content Placeholder 2">
            <a:extLst>
              <a:ext uri="{FF2B5EF4-FFF2-40B4-BE49-F238E27FC236}">
                <a16:creationId xmlns:a16="http://schemas.microsoft.com/office/drawing/2014/main" id="{575ACBB7-FBE0-76F4-20C7-67187F6F2AA4}"/>
              </a:ext>
            </a:extLst>
          </p:cNvPr>
          <p:cNvSpPr>
            <a:spLocks noGrp="1"/>
          </p:cNvSpPr>
          <p:nvPr>
            <p:ph idx="1"/>
          </p:nvPr>
        </p:nvSpPr>
        <p:spPr/>
        <p:txBody>
          <a:bodyPr>
            <a:normAutofit lnSpcReduction="10000"/>
          </a:bodyPr>
          <a:lstStyle/>
          <a:p>
            <a:r>
              <a:rPr lang="en-US" dirty="0"/>
              <a:t>Ages and Stages Questionnaire (ASQ) </a:t>
            </a:r>
          </a:p>
          <a:p>
            <a:r>
              <a:rPr lang="en-US" dirty="0"/>
              <a:t>Denver DST/Denver II </a:t>
            </a:r>
          </a:p>
          <a:p>
            <a:r>
              <a:rPr lang="en-US" dirty="0"/>
              <a:t>Battelle Developmental Screener </a:t>
            </a:r>
          </a:p>
          <a:p>
            <a:r>
              <a:rPr lang="en-US" dirty="0"/>
              <a:t>Bayley Infant Neurodevelopment Screener (BINS)  </a:t>
            </a:r>
          </a:p>
          <a:p>
            <a:r>
              <a:rPr lang="en-US" dirty="0"/>
              <a:t>Parents Evaluation of Development (PEDS) </a:t>
            </a:r>
          </a:p>
          <a:p>
            <a:r>
              <a:rPr lang="en-US" dirty="0"/>
              <a:t>Early Language Accomplishment Profile (ELAP) </a:t>
            </a:r>
          </a:p>
          <a:p>
            <a:r>
              <a:rPr lang="en-US" dirty="0"/>
              <a:t>Brigance Screens II  </a:t>
            </a:r>
          </a:p>
          <a:p>
            <a:r>
              <a:rPr lang="en-US" dirty="0"/>
              <a:t>Pediatric Symptom Checklist (PSC) </a:t>
            </a:r>
          </a:p>
        </p:txBody>
      </p:sp>
    </p:spTree>
    <p:extLst>
      <p:ext uri="{BB962C8B-B14F-4D97-AF65-F5344CB8AC3E}">
        <p14:creationId xmlns:p14="http://schemas.microsoft.com/office/powerpoint/2010/main" val="3351145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pic>
        <p:nvPicPr>
          <p:cNvPr id="16" name="Picture 6" descr="Stethoscope">
            <a:extLst>
              <a:ext uri="{FF2B5EF4-FFF2-40B4-BE49-F238E27FC236}">
                <a16:creationId xmlns:a16="http://schemas.microsoft.com/office/drawing/2014/main" id="{6BCD2882-D702-485B-BCF1-B268C831100A}"/>
              </a:ext>
            </a:extLst>
          </p:cNvPr>
          <p:cNvPicPr>
            <a:picLocks noChangeAspect="1"/>
          </p:cNvPicPr>
          <p:nvPr/>
        </p:nvPicPr>
        <p:blipFill rotWithShape="1">
          <a:blip r:embed="rId3"/>
          <a:srcRect l="20338" r="20335" b="-1"/>
          <a:stretch>
            <a:fillRect/>
          </a:stretch>
        </p:blipFill>
        <p:spPr>
          <a:xfrm>
            <a:off x="6093556" y="10"/>
            <a:ext cx="6095267" cy="6857990"/>
          </a:xfrm>
          <a:prstGeom prst="rect">
            <a:avLst/>
          </a:prstGeom>
          <a:ln>
            <a:noFill/>
          </a:ln>
          <a:effectLst/>
        </p:spPr>
      </p:pic>
      <p:pic>
        <p:nvPicPr>
          <p:cNvPr id="18" name="Picture 17">
            <a:extLst>
              <a:ext uri="{FF2B5EF4-FFF2-40B4-BE49-F238E27FC236}">
                <a16:creationId xmlns:a16="http://schemas.microsoft.com/office/drawing/2014/main" id="{E90A7C3D-1FC7-4C37-8669-8C877FD3D5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688333"/>
            <a:ext cx="6400800" cy="185701"/>
          </a:xfrm>
          <a:prstGeom prst="rect">
            <a:avLst/>
          </a:prstGeom>
        </p:spPr>
      </p:pic>
      <p:sp>
        <p:nvSpPr>
          <p:cNvPr id="19" name="Rectangle 18">
            <a:extLst>
              <a:ext uri="{FF2B5EF4-FFF2-40B4-BE49-F238E27FC236}">
                <a16:creationId xmlns:a16="http://schemas.microsoft.com/office/drawing/2014/main" id="{C578452F-B2D5-499F-8735-DF8811127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162908"/>
            <a:ext cx="6411743" cy="253218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4" name="Title 3">
            <a:extLst>
              <a:ext uri="{FF2B5EF4-FFF2-40B4-BE49-F238E27FC236}">
                <a16:creationId xmlns:a16="http://schemas.microsoft.com/office/drawing/2014/main" id="{A2FB439A-8204-480C-9CCF-E3FBDC6A00F1}"/>
              </a:ext>
            </a:extLst>
          </p:cNvPr>
          <p:cNvSpPr>
            <a:spLocks noGrp="1"/>
          </p:cNvSpPr>
          <p:nvPr>
            <p:ph type="ctrTitle"/>
          </p:nvPr>
        </p:nvSpPr>
        <p:spPr>
          <a:xfrm>
            <a:off x="680322" y="2403231"/>
            <a:ext cx="5192940" cy="2133600"/>
          </a:xfrm>
        </p:spPr>
        <p:txBody>
          <a:bodyPr>
            <a:normAutofit/>
          </a:bodyPr>
          <a:lstStyle/>
          <a:p>
            <a:r>
              <a:rPr lang="en-US" sz="3800" dirty="0"/>
              <a:t>Alabama Care Network SOUTHEAST Medical Management Meeting</a:t>
            </a:r>
          </a:p>
        </p:txBody>
      </p:sp>
      <p:sp>
        <p:nvSpPr>
          <p:cNvPr id="5" name="Subtitle 4">
            <a:extLst>
              <a:ext uri="{FF2B5EF4-FFF2-40B4-BE49-F238E27FC236}">
                <a16:creationId xmlns:a16="http://schemas.microsoft.com/office/drawing/2014/main" id="{B655CA28-48B3-4250-928E-CBB7F0D04964}"/>
              </a:ext>
            </a:extLst>
          </p:cNvPr>
          <p:cNvSpPr>
            <a:spLocks noGrp="1"/>
          </p:cNvSpPr>
          <p:nvPr>
            <p:ph type="subTitle" idx="1"/>
          </p:nvPr>
        </p:nvSpPr>
        <p:spPr>
          <a:xfrm>
            <a:off x="680323" y="4831173"/>
            <a:ext cx="5192940" cy="1117687"/>
          </a:xfrm>
        </p:spPr>
        <p:txBody>
          <a:bodyPr>
            <a:normAutofit/>
          </a:bodyPr>
          <a:lstStyle/>
          <a:p>
            <a:r>
              <a:rPr lang="en-US" dirty="0"/>
              <a:t>December 2025</a:t>
            </a:r>
          </a:p>
        </p:txBody>
      </p:sp>
    </p:spTree>
    <p:extLst>
      <p:ext uri="{BB962C8B-B14F-4D97-AF65-F5344CB8AC3E}">
        <p14:creationId xmlns:p14="http://schemas.microsoft.com/office/powerpoint/2010/main" val="2796996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7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6833C-1538-185F-27B1-627F63DFFB24}"/>
              </a:ext>
            </a:extLst>
          </p:cNvPr>
          <p:cNvSpPr>
            <a:spLocks noGrp="1"/>
          </p:cNvSpPr>
          <p:nvPr>
            <p:ph type="title"/>
          </p:nvPr>
        </p:nvSpPr>
        <p:spPr/>
        <p:txBody>
          <a:bodyPr/>
          <a:lstStyle/>
          <a:p>
            <a:r>
              <a:rPr lang="en-US" dirty="0"/>
              <a:t>Behavioral/Social/Emotional Screening</a:t>
            </a:r>
          </a:p>
        </p:txBody>
      </p:sp>
      <p:sp>
        <p:nvSpPr>
          <p:cNvPr id="3" name="Content Placeholder 2">
            <a:extLst>
              <a:ext uri="{FF2B5EF4-FFF2-40B4-BE49-F238E27FC236}">
                <a16:creationId xmlns:a16="http://schemas.microsoft.com/office/drawing/2014/main" id="{DF50D244-D91A-ADC2-6D9E-85523E58E466}"/>
              </a:ext>
            </a:extLst>
          </p:cNvPr>
          <p:cNvSpPr>
            <a:spLocks noGrp="1"/>
          </p:cNvSpPr>
          <p:nvPr>
            <p:ph idx="1"/>
          </p:nvPr>
        </p:nvSpPr>
        <p:spPr/>
        <p:txBody>
          <a:bodyPr/>
          <a:lstStyle/>
          <a:p>
            <a:r>
              <a:rPr lang="en-US" dirty="0"/>
              <a:t>Screening for behavioral and social-emotional problems in children and adolescents should be family centered and may include asking about caregiver emotional and mental health concerns and social determinants of health, racism, poverty, and relational health. </a:t>
            </a:r>
          </a:p>
          <a:p>
            <a:r>
              <a:rPr lang="en-US" dirty="0"/>
              <a:t>Required at each EPSDT 3-5 days to 20 years</a:t>
            </a:r>
          </a:p>
        </p:txBody>
      </p:sp>
      <p:sp>
        <p:nvSpPr>
          <p:cNvPr id="4" name="Footer Placeholder 3">
            <a:extLst>
              <a:ext uri="{FF2B5EF4-FFF2-40B4-BE49-F238E27FC236}">
                <a16:creationId xmlns:a16="http://schemas.microsoft.com/office/drawing/2014/main" id="{C0701138-691B-5FBA-34B8-C32651FDC0FC}"/>
              </a:ext>
            </a:extLst>
          </p:cNvPr>
          <p:cNvSpPr>
            <a:spLocks noGrp="1"/>
          </p:cNvSpPr>
          <p:nvPr>
            <p:ph type="ftr" sz="quarter" idx="11"/>
          </p:nvPr>
        </p:nvSpPr>
        <p:spPr/>
        <p:txBody>
          <a:bodyPr/>
          <a:lstStyle/>
          <a:p>
            <a:r>
              <a:rPr lang="en-US" dirty="0"/>
              <a:t>Additional screening is allowed anytime a need is identified.</a:t>
            </a:r>
          </a:p>
        </p:txBody>
      </p:sp>
    </p:spTree>
    <p:extLst>
      <p:ext uri="{BB962C8B-B14F-4D97-AF65-F5344CB8AC3E}">
        <p14:creationId xmlns:p14="http://schemas.microsoft.com/office/powerpoint/2010/main" val="15885028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23981-8E79-E4B0-9575-3C693A106FAB}"/>
              </a:ext>
            </a:extLst>
          </p:cNvPr>
          <p:cNvSpPr>
            <a:spLocks noGrp="1"/>
          </p:cNvSpPr>
          <p:nvPr>
            <p:ph type="title"/>
          </p:nvPr>
        </p:nvSpPr>
        <p:spPr/>
        <p:txBody>
          <a:bodyPr/>
          <a:lstStyle/>
          <a:p>
            <a:r>
              <a:rPr lang="en-US" dirty="0"/>
              <a:t>Autism Screening (M-CHAT)</a:t>
            </a:r>
          </a:p>
        </p:txBody>
      </p:sp>
      <p:sp>
        <p:nvSpPr>
          <p:cNvPr id="3" name="Content Placeholder 2">
            <a:extLst>
              <a:ext uri="{FF2B5EF4-FFF2-40B4-BE49-F238E27FC236}">
                <a16:creationId xmlns:a16="http://schemas.microsoft.com/office/drawing/2014/main" id="{3369F0E7-D84D-7691-4249-C8AC3458B590}"/>
              </a:ext>
            </a:extLst>
          </p:cNvPr>
          <p:cNvSpPr>
            <a:spLocks noGrp="1"/>
          </p:cNvSpPr>
          <p:nvPr>
            <p:ph idx="1"/>
          </p:nvPr>
        </p:nvSpPr>
        <p:spPr/>
        <p:txBody>
          <a:bodyPr/>
          <a:lstStyle/>
          <a:p>
            <a:r>
              <a:rPr lang="en-US" dirty="0"/>
              <a:t>Required at 18 month and 24 month.</a:t>
            </a:r>
          </a:p>
        </p:txBody>
      </p:sp>
      <p:sp>
        <p:nvSpPr>
          <p:cNvPr id="4" name="Footer Placeholder 3">
            <a:extLst>
              <a:ext uri="{FF2B5EF4-FFF2-40B4-BE49-F238E27FC236}">
                <a16:creationId xmlns:a16="http://schemas.microsoft.com/office/drawing/2014/main" id="{1A4AC15E-EAFD-E9B7-C04A-49725FFE5035}"/>
              </a:ext>
            </a:extLst>
          </p:cNvPr>
          <p:cNvSpPr>
            <a:spLocks noGrp="1"/>
          </p:cNvSpPr>
          <p:nvPr>
            <p:ph type="ftr" sz="quarter" idx="11"/>
          </p:nvPr>
        </p:nvSpPr>
        <p:spPr/>
        <p:txBody>
          <a:bodyPr/>
          <a:lstStyle/>
          <a:p>
            <a:r>
              <a:rPr lang="en-US" dirty="0"/>
              <a:t>Additional screening is allowed anytime a need is identified.</a:t>
            </a:r>
          </a:p>
        </p:txBody>
      </p:sp>
    </p:spTree>
    <p:extLst>
      <p:ext uri="{BB962C8B-B14F-4D97-AF65-F5344CB8AC3E}">
        <p14:creationId xmlns:p14="http://schemas.microsoft.com/office/powerpoint/2010/main" val="3370396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B49EF-4B5D-AEF9-5153-ADA04F1D56D4}"/>
              </a:ext>
            </a:extLst>
          </p:cNvPr>
          <p:cNvSpPr>
            <a:spLocks noGrp="1"/>
          </p:cNvSpPr>
          <p:nvPr>
            <p:ph type="title"/>
          </p:nvPr>
        </p:nvSpPr>
        <p:spPr/>
        <p:txBody>
          <a:bodyPr/>
          <a:lstStyle/>
          <a:p>
            <a:r>
              <a:rPr lang="en-US" dirty="0"/>
              <a:t>Brief Emotional and Behavioral Assessment</a:t>
            </a:r>
          </a:p>
        </p:txBody>
      </p:sp>
      <p:sp>
        <p:nvSpPr>
          <p:cNvPr id="3" name="Content Placeholder 2">
            <a:extLst>
              <a:ext uri="{FF2B5EF4-FFF2-40B4-BE49-F238E27FC236}">
                <a16:creationId xmlns:a16="http://schemas.microsoft.com/office/drawing/2014/main" id="{CCDCF5F6-F239-452A-238D-AE7086FFEAC5}"/>
              </a:ext>
            </a:extLst>
          </p:cNvPr>
          <p:cNvSpPr>
            <a:spLocks noGrp="1"/>
          </p:cNvSpPr>
          <p:nvPr>
            <p:ph idx="1"/>
          </p:nvPr>
        </p:nvSpPr>
        <p:spPr/>
        <p:txBody>
          <a:bodyPr/>
          <a:lstStyle/>
          <a:p>
            <a:r>
              <a:rPr lang="en-US" dirty="0"/>
              <a:t>Ages and Stages Questionnaire/ Social Emotional (ASQ-SE) </a:t>
            </a:r>
          </a:p>
          <a:p>
            <a:r>
              <a:rPr lang="en-US" dirty="0"/>
              <a:t>Modified Checklist for Autism in Toddlers (M-CHAT) </a:t>
            </a:r>
          </a:p>
          <a:p>
            <a:r>
              <a:rPr lang="en-US" dirty="0"/>
              <a:t>NICHQ Vanderbilt Assessment Scales </a:t>
            </a:r>
          </a:p>
          <a:p>
            <a:r>
              <a:rPr lang="en-US" dirty="0"/>
              <a:t>Behavior Assessment Scale for Children Second  </a:t>
            </a:r>
          </a:p>
          <a:p>
            <a:r>
              <a:rPr lang="en-US" dirty="0"/>
              <a:t>Patient Health Questionnaire (PHQ – 2 AND PHQ – 9) </a:t>
            </a:r>
          </a:p>
          <a:p>
            <a:r>
              <a:rPr lang="en-US" dirty="0"/>
              <a:t>Pediatric Symptom Checklist (PSC)</a:t>
            </a:r>
          </a:p>
        </p:txBody>
      </p:sp>
    </p:spTree>
    <p:extLst>
      <p:ext uri="{BB962C8B-B14F-4D97-AF65-F5344CB8AC3E}">
        <p14:creationId xmlns:p14="http://schemas.microsoft.com/office/powerpoint/2010/main" val="44011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2DB99-64A3-5AAC-0F1A-72D85A279A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C8B2D-8921-B1DF-544A-7D4B763C0816}"/>
              </a:ext>
            </a:extLst>
          </p:cNvPr>
          <p:cNvSpPr>
            <a:spLocks noGrp="1"/>
          </p:cNvSpPr>
          <p:nvPr>
            <p:ph type="title"/>
          </p:nvPr>
        </p:nvSpPr>
        <p:spPr/>
        <p:txBody>
          <a:bodyPr/>
          <a:lstStyle/>
          <a:p>
            <a:r>
              <a:rPr lang="en-US" dirty="0"/>
              <a:t>Brief Emotional and Behavioral Assessment</a:t>
            </a:r>
          </a:p>
        </p:txBody>
      </p:sp>
      <p:sp>
        <p:nvSpPr>
          <p:cNvPr id="3" name="Content Placeholder 2">
            <a:extLst>
              <a:ext uri="{FF2B5EF4-FFF2-40B4-BE49-F238E27FC236}">
                <a16:creationId xmlns:a16="http://schemas.microsoft.com/office/drawing/2014/main" id="{9B514AEA-36AD-2A5F-D7FB-5CCC9237D7B3}"/>
              </a:ext>
            </a:extLst>
          </p:cNvPr>
          <p:cNvSpPr>
            <a:spLocks noGrp="1"/>
          </p:cNvSpPr>
          <p:nvPr>
            <p:ph idx="1"/>
          </p:nvPr>
        </p:nvSpPr>
        <p:spPr>
          <a:xfrm>
            <a:off x="680321" y="2336872"/>
            <a:ext cx="9613861" cy="3958419"/>
          </a:xfrm>
        </p:spPr>
        <p:txBody>
          <a:bodyPr>
            <a:normAutofit lnSpcReduction="10000"/>
          </a:bodyPr>
          <a:lstStyle/>
          <a:p>
            <a:r>
              <a:rPr lang="en-US" dirty="0"/>
              <a:t>Done at each EPSDT from 3-5 days to 20 years, up to 3 units.</a:t>
            </a:r>
          </a:p>
          <a:p>
            <a:r>
              <a:rPr lang="en-US" dirty="0"/>
              <a:t>96127 – Brief emotional/behavioral assessment</a:t>
            </a:r>
          </a:p>
          <a:p>
            <a:r>
              <a:rPr lang="en-US" dirty="0"/>
              <a:t>Ages and Stages Questionnaire/ Social Emotional (ASQ-SE) </a:t>
            </a:r>
          </a:p>
          <a:p>
            <a:r>
              <a:rPr lang="en-US" b="1" dirty="0">
                <a:solidFill>
                  <a:srgbClr val="FF0000"/>
                </a:solidFill>
              </a:rPr>
              <a:t>Modified Checklist for Autism in Toddlers (M-CHAT) </a:t>
            </a:r>
          </a:p>
          <a:p>
            <a:r>
              <a:rPr lang="en-US" dirty="0"/>
              <a:t>NICHQ Vanderbilt Assessment Scales </a:t>
            </a:r>
          </a:p>
          <a:p>
            <a:r>
              <a:rPr lang="en-US" dirty="0"/>
              <a:t>Behavior Assessment Scale for Children Second  </a:t>
            </a:r>
          </a:p>
          <a:p>
            <a:r>
              <a:rPr lang="en-US" b="1" dirty="0">
                <a:solidFill>
                  <a:srgbClr val="FF0000"/>
                </a:solidFill>
              </a:rPr>
              <a:t>Patient Health Questionnaire (PHQ – 2 AND PHQ – 9) </a:t>
            </a:r>
          </a:p>
          <a:p>
            <a:r>
              <a:rPr lang="en-US" dirty="0"/>
              <a:t>Pediatric Symptom Checklist (PSC)</a:t>
            </a:r>
          </a:p>
          <a:p>
            <a:r>
              <a:rPr lang="en-US" dirty="0"/>
              <a:t>Edinburgh Maternal Depression Screen</a:t>
            </a:r>
          </a:p>
        </p:txBody>
      </p:sp>
    </p:spTree>
    <p:extLst>
      <p:ext uri="{BB962C8B-B14F-4D97-AF65-F5344CB8AC3E}">
        <p14:creationId xmlns:p14="http://schemas.microsoft.com/office/powerpoint/2010/main" val="3575635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E0875-A7FF-2051-C47D-F7D233DE1702}"/>
              </a:ext>
            </a:extLst>
          </p:cNvPr>
          <p:cNvSpPr>
            <a:spLocks noGrp="1"/>
          </p:cNvSpPr>
          <p:nvPr>
            <p:ph type="title"/>
          </p:nvPr>
        </p:nvSpPr>
        <p:spPr/>
        <p:txBody>
          <a:bodyPr/>
          <a:lstStyle/>
          <a:p>
            <a:r>
              <a:rPr lang="en-US" dirty="0"/>
              <a:t>Depression and Suicide Risk Screening</a:t>
            </a:r>
          </a:p>
        </p:txBody>
      </p:sp>
      <p:sp>
        <p:nvSpPr>
          <p:cNvPr id="3" name="Content Placeholder 2">
            <a:extLst>
              <a:ext uri="{FF2B5EF4-FFF2-40B4-BE49-F238E27FC236}">
                <a16:creationId xmlns:a16="http://schemas.microsoft.com/office/drawing/2014/main" id="{1F758D7F-BCE6-27B4-E367-9FEA5A0C9AB6}"/>
              </a:ext>
            </a:extLst>
          </p:cNvPr>
          <p:cNvSpPr>
            <a:spLocks noGrp="1"/>
          </p:cNvSpPr>
          <p:nvPr>
            <p:ph idx="1"/>
          </p:nvPr>
        </p:nvSpPr>
        <p:spPr/>
        <p:txBody>
          <a:bodyPr/>
          <a:lstStyle/>
          <a:p>
            <a:r>
              <a:rPr lang="en-US" dirty="0"/>
              <a:t>Required annually 12-20 years.</a:t>
            </a:r>
          </a:p>
        </p:txBody>
      </p:sp>
      <p:sp>
        <p:nvSpPr>
          <p:cNvPr id="4" name="Footer Placeholder 3">
            <a:extLst>
              <a:ext uri="{FF2B5EF4-FFF2-40B4-BE49-F238E27FC236}">
                <a16:creationId xmlns:a16="http://schemas.microsoft.com/office/drawing/2014/main" id="{4A70BE43-6666-1E7E-6C7D-3761426B3749}"/>
              </a:ext>
            </a:extLst>
          </p:cNvPr>
          <p:cNvSpPr>
            <a:spLocks noGrp="1"/>
          </p:cNvSpPr>
          <p:nvPr>
            <p:ph type="ftr" sz="quarter" idx="11"/>
          </p:nvPr>
        </p:nvSpPr>
        <p:spPr/>
        <p:txBody>
          <a:bodyPr/>
          <a:lstStyle/>
          <a:p>
            <a:r>
              <a:rPr lang="en-US"/>
              <a:t>Additional screening is allowed anytime a need is identified.</a:t>
            </a:r>
          </a:p>
        </p:txBody>
      </p:sp>
    </p:spTree>
    <p:extLst>
      <p:ext uri="{BB962C8B-B14F-4D97-AF65-F5344CB8AC3E}">
        <p14:creationId xmlns:p14="http://schemas.microsoft.com/office/powerpoint/2010/main" val="2920694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101EC-378E-A543-793C-81BCAAB89DF7}"/>
              </a:ext>
            </a:extLst>
          </p:cNvPr>
          <p:cNvSpPr>
            <a:spLocks noGrp="1"/>
          </p:cNvSpPr>
          <p:nvPr>
            <p:ph type="title"/>
          </p:nvPr>
        </p:nvSpPr>
        <p:spPr/>
        <p:txBody>
          <a:bodyPr/>
          <a:lstStyle/>
          <a:p>
            <a:r>
              <a:rPr lang="en-US" dirty="0"/>
              <a:t>Vision and Hearing</a:t>
            </a:r>
          </a:p>
        </p:txBody>
      </p:sp>
      <p:sp>
        <p:nvSpPr>
          <p:cNvPr id="3" name="Content Placeholder 2">
            <a:extLst>
              <a:ext uri="{FF2B5EF4-FFF2-40B4-BE49-F238E27FC236}">
                <a16:creationId xmlns:a16="http://schemas.microsoft.com/office/drawing/2014/main" id="{623B7C25-3130-B437-5359-48439EDC7F58}"/>
              </a:ext>
            </a:extLst>
          </p:cNvPr>
          <p:cNvSpPr>
            <a:spLocks noGrp="1"/>
          </p:cNvSpPr>
          <p:nvPr>
            <p:ph idx="1"/>
          </p:nvPr>
        </p:nvSpPr>
        <p:spPr/>
        <p:txBody>
          <a:bodyPr/>
          <a:lstStyle/>
          <a:p>
            <a:r>
              <a:rPr lang="en-US" dirty="0"/>
              <a:t>Vision annually from 3-6 years, 8, 10, 12, 15</a:t>
            </a:r>
          </a:p>
          <a:p>
            <a:r>
              <a:rPr lang="en-US" dirty="0"/>
              <a:t>Hearing at birth and annually from 4-6, 8, 10</a:t>
            </a:r>
          </a:p>
          <a:p>
            <a:r>
              <a:rPr lang="en-US" dirty="0"/>
              <a:t>Hearing once from 11-14 years, 15-17 years, 18-20 years</a:t>
            </a:r>
          </a:p>
          <a:p>
            <a:endParaRPr lang="en-US" dirty="0"/>
          </a:p>
        </p:txBody>
      </p:sp>
      <p:sp>
        <p:nvSpPr>
          <p:cNvPr id="4" name="Footer Placeholder 3">
            <a:extLst>
              <a:ext uri="{FF2B5EF4-FFF2-40B4-BE49-F238E27FC236}">
                <a16:creationId xmlns:a16="http://schemas.microsoft.com/office/drawing/2014/main" id="{5AA36184-C173-7355-3E27-5C9E881FD69E}"/>
              </a:ext>
            </a:extLst>
          </p:cNvPr>
          <p:cNvSpPr>
            <a:spLocks noGrp="1"/>
          </p:cNvSpPr>
          <p:nvPr>
            <p:ph type="ftr" sz="quarter" idx="11"/>
          </p:nvPr>
        </p:nvSpPr>
        <p:spPr/>
        <p:txBody>
          <a:bodyPr/>
          <a:lstStyle/>
          <a:p>
            <a:r>
              <a:rPr lang="en-US"/>
              <a:t>Additional screening is allowed anytime a need is identified.</a:t>
            </a:r>
          </a:p>
        </p:txBody>
      </p:sp>
    </p:spTree>
    <p:extLst>
      <p:ext uri="{BB962C8B-B14F-4D97-AF65-F5344CB8AC3E}">
        <p14:creationId xmlns:p14="http://schemas.microsoft.com/office/powerpoint/2010/main" val="2682880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87DB6-DE29-6A3E-7D02-F968AD22E514}"/>
              </a:ext>
            </a:extLst>
          </p:cNvPr>
          <p:cNvSpPr>
            <a:spLocks noGrp="1"/>
          </p:cNvSpPr>
          <p:nvPr>
            <p:ph type="title"/>
          </p:nvPr>
        </p:nvSpPr>
        <p:spPr/>
        <p:txBody>
          <a:bodyPr/>
          <a:lstStyle/>
          <a:p>
            <a:r>
              <a:rPr lang="en-US" dirty="0"/>
              <a:t>Dyslipidemia</a:t>
            </a:r>
          </a:p>
        </p:txBody>
      </p:sp>
      <p:sp>
        <p:nvSpPr>
          <p:cNvPr id="3" name="Content Placeholder 2">
            <a:extLst>
              <a:ext uri="{FF2B5EF4-FFF2-40B4-BE49-F238E27FC236}">
                <a16:creationId xmlns:a16="http://schemas.microsoft.com/office/drawing/2014/main" id="{92503455-749A-B6A6-E02C-5BB15917CAAD}"/>
              </a:ext>
            </a:extLst>
          </p:cNvPr>
          <p:cNvSpPr>
            <a:spLocks noGrp="1"/>
          </p:cNvSpPr>
          <p:nvPr>
            <p:ph idx="1"/>
          </p:nvPr>
        </p:nvSpPr>
        <p:spPr/>
        <p:txBody>
          <a:bodyPr/>
          <a:lstStyle/>
          <a:p>
            <a:r>
              <a:rPr lang="en-US" dirty="0"/>
              <a:t>Provide risk assessments if positive family history for dyslipidemia, obtain fasting lipid.  </a:t>
            </a:r>
          </a:p>
          <a:p>
            <a:r>
              <a:rPr lang="en-US" dirty="0"/>
              <a:t>If no family history, obtain fasting lipid provide between ages 9y – 11y and 17y – 20y. </a:t>
            </a:r>
          </a:p>
        </p:txBody>
      </p:sp>
    </p:spTree>
    <p:extLst>
      <p:ext uri="{BB962C8B-B14F-4D97-AF65-F5344CB8AC3E}">
        <p14:creationId xmlns:p14="http://schemas.microsoft.com/office/powerpoint/2010/main" val="3952694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B9C2B48-3899-4B1D-B526-C35DFD16BC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4" name="Picture 13">
            <a:extLst>
              <a:ext uri="{FF2B5EF4-FFF2-40B4-BE49-F238E27FC236}">
                <a16:creationId xmlns:a16="http://schemas.microsoft.com/office/drawing/2014/main" id="{1A89A43D-53DA-411B-94AD-DEEF9B654AF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6" name="Picture 15">
            <a:extLst>
              <a:ext uri="{FF2B5EF4-FFF2-40B4-BE49-F238E27FC236}">
                <a16:creationId xmlns:a16="http://schemas.microsoft.com/office/drawing/2014/main" id="{5D844A84-2EA4-4FF5-83FD-E14C9E8D722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8" name="Rectangle 17">
            <a:extLst>
              <a:ext uri="{FF2B5EF4-FFF2-40B4-BE49-F238E27FC236}">
                <a16:creationId xmlns:a16="http://schemas.microsoft.com/office/drawing/2014/main" id="{6A23D1B2-B408-4913-9A1D-051C9DB38D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0" name="Rectangle 19">
            <a:extLst>
              <a:ext uri="{FF2B5EF4-FFF2-40B4-BE49-F238E27FC236}">
                <a16:creationId xmlns:a16="http://schemas.microsoft.com/office/drawing/2014/main" id="{0189E329-C38B-4230-A181-B6B8BB9E1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useBgFill="1">
        <p:nvSpPr>
          <p:cNvPr id="22" name="Rectangle 21">
            <a:extLst>
              <a:ext uri="{FF2B5EF4-FFF2-40B4-BE49-F238E27FC236}">
                <a16:creationId xmlns:a16="http://schemas.microsoft.com/office/drawing/2014/main" id="{D77D54DE-D35C-41CF-B0BE-209030A71D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24" name="Picture 23">
            <a:extLst>
              <a:ext uri="{FF2B5EF4-FFF2-40B4-BE49-F238E27FC236}">
                <a16:creationId xmlns:a16="http://schemas.microsoft.com/office/drawing/2014/main" id="{C1BE412D-E43A-40F7-9D40-9A608E43CD4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sp>
        <p:nvSpPr>
          <p:cNvPr id="26" name="Rectangle 25">
            <a:extLst>
              <a:ext uri="{FF2B5EF4-FFF2-40B4-BE49-F238E27FC236}">
                <a16:creationId xmlns:a16="http://schemas.microsoft.com/office/drawing/2014/main" id="{7F1DCE60-EE3E-40AD-A094-D46BBD7D9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28" name="Picture 27">
            <a:extLst>
              <a:ext uri="{FF2B5EF4-FFF2-40B4-BE49-F238E27FC236}">
                <a16:creationId xmlns:a16="http://schemas.microsoft.com/office/drawing/2014/main" id="{0FD92A14-1D99-4216-ACAD-12048C4DF9B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6"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30" name="Rectangle 29">
            <a:extLst>
              <a:ext uri="{FF2B5EF4-FFF2-40B4-BE49-F238E27FC236}">
                <a16:creationId xmlns:a16="http://schemas.microsoft.com/office/drawing/2014/main" id="{85AB53B8-E9E6-4D13-AEB2-716CF5D06C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4" name="Title 3">
            <a:extLst>
              <a:ext uri="{FF2B5EF4-FFF2-40B4-BE49-F238E27FC236}">
                <a16:creationId xmlns:a16="http://schemas.microsoft.com/office/drawing/2014/main" id="{BC7FFDB3-6A17-C739-0D7B-DD5BF03A65CC}"/>
              </a:ext>
            </a:extLst>
          </p:cNvPr>
          <p:cNvSpPr>
            <a:spLocks noGrp="1"/>
          </p:cNvSpPr>
          <p:nvPr>
            <p:ph type="title"/>
          </p:nvPr>
        </p:nvSpPr>
        <p:spPr>
          <a:xfrm>
            <a:off x="680322" y="2063262"/>
            <a:ext cx="3739278" cy="2661138"/>
          </a:xfrm>
        </p:spPr>
        <p:txBody>
          <a:bodyPr vert="horz" lIns="91440" tIns="45720" rIns="91440" bIns="45720" rtlCol="0" anchor="b">
            <a:normAutofit/>
          </a:bodyPr>
          <a:lstStyle/>
          <a:p>
            <a:r>
              <a:rPr lang="en-US" sz="5400"/>
              <a:t>Quality Report Review</a:t>
            </a:r>
          </a:p>
        </p:txBody>
      </p:sp>
      <p:sp>
        <p:nvSpPr>
          <p:cNvPr id="5" name="Text Placeholder 4">
            <a:extLst>
              <a:ext uri="{FF2B5EF4-FFF2-40B4-BE49-F238E27FC236}">
                <a16:creationId xmlns:a16="http://schemas.microsoft.com/office/drawing/2014/main" id="{609558E7-32F3-4426-503C-71F22DEF6F98}"/>
              </a:ext>
            </a:extLst>
          </p:cNvPr>
          <p:cNvSpPr>
            <a:spLocks noGrp="1"/>
          </p:cNvSpPr>
          <p:nvPr>
            <p:ph type="body" idx="1"/>
          </p:nvPr>
        </p:nvSpPr>
        <p:spPr>
          <a:xfrm>
            <a:off x="680323" y="5101298"/>
            <a:ext cx="3739277" cy="1116622"/>
          </a:xfrm>
        </p:spPr>
        <p:txBody>
          <a:bodyPr vert="horz" lIns="91440" tIns="45720" rIns="91440" bIns="45720" rtlCol="0">
            <a:normAutofit/>
          </a:bodyPr>
          <a:lstStyle/>
          <a:p>
            <a:r>
              <a:rPr lang="en-US" dirty="0">
                <a:solidFill>
                  <a:schemeClr val="tx1"/>
                </a:solidFill>
              </a:rPr>
              <a:t>Dietitian Referral Reminder  </a:t>
            </a:r>
          </a:p>
        </p:txBody>
      </p:sp>
      <p:pic>
        <p:nvPicPr>
          <p:cNvPr id="7" name="Picture 6" descr="A person holding a magnifying glass&#10;&#10;Description automatically generated">
            <a:extLst>
              <a:ext uri="{FF2B5EF4-FFF2-40B4-BE49-F238E27FC236}">
                <a16:creationId xmlns:a16="http://schemas.microsoft.com/office/drawing/2014/main" id="{4997DE2F-0AC5-7C4A-0894-C2B231DCD7AE}"/>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5284606" y="1294581"/>
            <a:ext cx="6260963" cy="4268838"/>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3224725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ACHN Contact information</a:t>
            </a:r>
          </a:p>
        </p:txBody>
      </p:sp>
      <p:graphicFrame>
        <p:nvGraphicFramePr>
          <p:cNvPr id="5" name="Content Placeholder 2">
            <a:extLst>
              <a:ext uri="{FF2B5EF4-FFF2-40B4-BE49-F238E27FC236}">
                <a16:creationId xmlns:a16="http://schemas.microsoft.com/office/drawing/2014/main" id="{7BF771F3-1115-DE0B-5F34-A3C7C7880E10}"/>
              </a:ext>
            </a:extLst>
          </p:cNvPr>
          <p:cNvGraphicFramePr>
            <a:graphicFrameLocks noGrp="1"/>
          </p:cNvGraphicFramePr>
          <p:nvPr>
            <p:ph idx="1"/>
            <p:extLst>
              <p:ext uri="{D42A27DB-BD31-4B8C-83A1-F6EECF244321}">
                <p14:modId xmlns:p14="http://schemas.microsoft.com/office/powerpoint/2010/main" val="3591159664"/>
              </p:ext>
            </p:extLst>
          </p:nvPr>
        </p:nvGraphicFramePr>
        <p:xfrm>
          <a:off x="681037" y="2336800"/>
          <a:ext cx="10830641"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49692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Thank You For Your Time</a:t>
            </a:r>
          </a:p>
        </p:txBody>
      </p:sp>
      <p:sp>
        <p:nvSpPr>
          <p:cNvPr id="3" name="Content Placeholder 2"/>
          <p:cNvSpPr>
            <a:spLocks noGrp="1"/>
          </p:cNvSpPr>
          <p:nvPr>
            <p:ph idx="1"/>
          </p:nvPr>
        </p:nvSpPr>
        <p:spPr>
          <a:xfrm>
            <a:off x="680321" y="2336873"/>
            <a:ext cx="6423211" cy="3599316"/>
          </a:xfrm>
        </p:spPr>
        <p:txBody>
          <a:bodyPr>
            <a:normAutofit/>
          </a:bodyPr>
          <a:lstStyle/>
          <a:p>
            <a:pPr marL="0" indent="0">
              <a:buNone/>
            </a:pPr>
            <a:r>
              <a:rPr lang="en-US" dirty="0"/>
              <a:t>Medical Management Meeting Schedule</a:t>
            </a:r>
          </a:p>
          <a:p>
            <a:r>
              <a:rPr lang="en-US" dirty="0"/>
              <a:t>December 2</a:t>
            </a:r>
            <a:r>
              <a:rPr lang="en-US" baseline="30000" dirty="0"/>
              <a:t>nd</a:t>
            </a:r>
            <a:r>
              <a:rPr lang="en-US" dirty="0"/>
              <a:t>, 3</a:t>
            </a:r>
            <a:r>
              <a:rPr lang="en-US" baseline="30000" dirty="0"/>
              <a:t>rd</a:t>
            </a:r>
            <a:r>
              <a:rPr lang="en-US" dirty="0"/>
              <a:t> and 4th</a:t>
            </a:r>
          </a:p>
          <a:p>
            <a:r>
              <a:rPr lang="en-US" dirty="0">
                <a:cs typeface="Calibri" panose="020F0502020204030204" pitchFamily="34" charset="0"/>
              </a:rPr>
              <a:t>All meetings will be via webinar at 12:00 p.m. Central Time</a:t>
            </a:r>
          </a:p>
          <a:p>
            <a:pPr lvl="1"/>
            <a:endParaRPr lang="en-US" dirty="0"/>
          </a:p>
          <a:p>
            <a:pPr lvl="1"/>
            <a:endParaRPr lang="en-US" dirty="0"/>
          </a:p>
        </p:txBody>
      </p:sp>
      <p:pic>
        <p:nvPicPr>
          <p:cNvPr id="7" name="Graphic 6" descr="Meeting">
            <a:extLst>
              <a:ext uri="{FF2B5EF4-FFF2-40B4-BE49-F238E27FC236}">
                <a16:creationId xmlns:a16="http://schemas.microsoft.com/office/drawing/2014/main" id="{E0B5EAC2-6B36-44AE-8E92-EFA34F3B54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37463" y="2807872"/>
            <a:ext cx="2656718" cy="2656718"/>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4137440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xt, whiteboard&#10;&#10;Description automatically generated">
            <a:extLst>
              <a:ext uri="{FF2B5EF4-FFF2-40B4-BE49-F238E27FC236}">
                <a16:creationId xmlns:a16="http://schemas.microsoft.com/office/drawing/2014/main" id="{2C8934B4-6676-4484-BA92-0FF9B0EBB466}"/>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b="15746"/>
          <a:stretch/>
        </p:blipFill>
        <p:spPr>
          <a:xfrm>
            <a:off x="20" y="1282"/>
            <a:ext cx="12191980" cy="6856718"/>
          </a:xfrm>
          <a:prstGeom prst="rect">
            <a:avLst/>
          </a:prstGeom>
        </p:spPr>
      </p:pic>
      <p:sp>
        <p:nvSpPr>
          <p:cNvPr id="3" name="TextBox 2">
            <a:extLst>
              <a:ext uri="{FF2B5EF4-FFF2-40B4-BE49-F238E27FC236}">
                <a16:creationId xmlns:a16="http://schemas.microsoft.com/office/drawing/2014/main" id="{61A7E61C-F624-4D79-9B65-28850B195152}"/>
              </a:ext>
            </a:extLst>
          </p:cNvPr>
          <p:cNvSpPr txBox="1"/>
          <p:nvPr/>
        </p:nvSpPr>
        <p:spPr>
          <a:xfrm>
            <a:off x="9884958" y="6657945"/>
            <a:ext cx="2307042" cy="200055"/>
          </a:xfrm>
          <a:prstGeom prst="rect">
            <a:avLst/>
          </a:prstGeom>
          <a:solidFill>
            <a:srgbClr val="000000"/>
          </a:solidFill>
        </p:spPr>
        <p:txBody>
          <a:bodyPr wrap="none" rtlCol="0">
            <a:sp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r>
              <a:rPr kumimoji="0" lang="en-US" sz="700" b="0" i="0" u="none" strike="noStrike" kern="1200" cap="none" spc="0" normalizeH="0" baseline="0" noProof="0">
                <a:ln>
                  <a:noFill/>
                </a:ln>
                <a:solidFill>
                  <a:srgbClr val="FFFFFF"/>
                </a:solidFill>
                <a:effectLst/>
                <a:uLnTx/>
                <a:uFillTx/>
                <a:latin typeface="Trebuchet MS" panose="020B0603020202020204"/>
                <a:ea typeface="+mn-ea"/>
                <a:cs typeface="+mn-cs"/>
                <a:hlinkClick r:id="rId4" tooltip="https://picpedia.org/handwriting/a/agenda.html">
                  <a:extLst>
                    <a:ext uri="{A12FA001-AC4F-418D-AE19-62706E023703}">
                      <ahyp:hlinkClr xmlns:ahyp="http://schemas.microsoft.com/office/drawing/2018/hyperlinkcolor" val="tx"/>
                    </a:ext>
                  </a:extLst>
                </a:hlinkClick>
              </a:rPr>
              <a:t>This Photo</a:t>
            </a:r>
            <a:r>
              <a:rPr kumimoji="0" lang="en-US" sz="700" b="0" i="0" u="none" strike="noStrike" kern="1200" cap="none" spc="0" normalizeH="0" baseline="0" noProof="0">
                <a:ln>
                  <a:noFill/>
                </a:ln>
                <a:solidFill>
                  <a:srgbClr val="FFFFFF"/>
                </a:solidFill>
                <a:effectLst/>
                <a:uLnTx/>
                <a:uFillTx/>
                <a:latin typeface="Trebuchet MS" panose="020B0603020202020204"/>
                <a:ea typeface="+mn-ea"/>
                <a:cs typeface="+mn-cs"/>
              </a:rPr>
              <a:t> by Unknown Author is licensed under </a:t>
            </a:r>
            <a:r>
              <a:rPr kumimoji="0" lang="en-US" sz="700" b="0" i="0" u="none" strike="noStrike" kern="1200" cap="none" spc="0" normalizeH="0" baseline="0" noProof="0">
                <a:ln>
                  <a:noFill/>
                </a:ln>
                <a:solidFill>
                  <a:srgbClr val="FFFFFF"/>
                </a:solidFill>
                <a:effectLst/>
                <a:uLnTx/>
                <a:uFillTx/>
                <a:latin typeface="Trebuchet MS" panose="020B0603020202020204"/>
                <a:ea typeface="+mn-ea"/>
                <a:cs typeface="+mn-cs"/>
                <a:hlinkClick r:id="rId5" tooltip="https://creativecommons.org/licenses/by-sa/3.0/">
                  <a:extLst>
                    <a:ext uri="{A12FA001-AC4F-418D-AE19-62706E023703}">
                      <ahyp:hlinkClr xmlns:ahyp="http://schemas.microsoft.com/office/drawing/2018/hyperlinkcolor" val="tx"/>
                    </a:ext>
                  </a:extLst>
                </a:hlinkClick>
              </a:rPr>
              <a:t>CC BY-SA</a:t>
            </a:r>
            <a:endParaRPr kumimoji="0" lang="en-US" sz="7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6" name="TextBox 5">
            <a:extLst>
              <a:ext uri="{FF2B5EF4-FFF2-40B4-BE49-F238E27FC236}">
                <a16:creationId xmlns:a16="http://schemas.microsoft.com/office/drawing/2014/main" id="{7D050E64-3E4E-4E12-A974-41CAD7878607}"/>
              </a:ext>
            </a:extLst>
          </p:cNvPr>
          <p:cNvSpPr txBox="1"/>
          <p:nvPr/>
        </p:nvSpPr>
        <p:spPr>
          <a:xfrm>
            <a:off x="775855" y="3957981"/>
            <a:ext cx="6317672" cy="267765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rPr>
              <a:t>EPSDT Manual Changes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rPr>
              <a:t>ALERTS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rPr>
              <a:t>Quality Reports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859485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90604D-BE33-5DD7-C91A-9AA70024B8C0}"/>
              </a:ext>
            </a:extLst>
          </p:cNvPr>
          <p:cNvSpPr>
            <a:spLocks noGrp="1"/>
          </p:cNvSpPr>
          <p:nvPr>
            <p:ph type="title"/>
          </p:nvPr>
        </p:nvSpPr>
        <p:spPr/>
        <p:txBody>
          <a:bodyPr/>
          <a:lstStyle/>
          <a:p>
            <a:r>
              <a:rPr lang="en-US" dirty="0"/>
              <a:t>Advancing EPSDT: Engaging Families and Addressing Social Determinants of Health</a:t>
            </a:r>
          </a:p>
        </p:txBody>
      </p:sp>
      <p:sp>
        <p:nvSpPr>
          <p:cNvPr id="5" name="Text Placeholder 4">
            <a:extLst>
              <a:ext uri="{FF2B5EF4-FFF2-40B4-BE49-F238E27FC236}">
                <a16:creationId xmlns:a16="http://schemas.microsoft.com/office/drawing/2014/main" id="{A29CF913-BD1A-70CA-506E-9ECFCC92F96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04152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6233-8E62-EF70-5FC9-813643760A86}"/>
              </a:ext>
            </a:extLst>
          </p:cNvPr>
          <p:cNvSpPr>
            <a:spLocks noGrp="1"/>
          </p:cNvSpPr>
          <p:nvPr>
            <p:ph type="title"/>
          </p:nvPr>
        </p:nvSpPr>
        <p:spPr/>
        <p:txBody>
          <a:bodyPr/>
          <a:lstStyle/>
          <a:p>
            <a:r>
              <a:rPr lang="en-US" dirty="0"/>
              <a:t>EPSDT and Social Determinants of Health: A Critical Intersection</a:t>
            </a:r>
          </a:p>
        </p:txBody>
      </p:sp>
      <p:sp>
        <p:nvSpPr>
          <p:cNvPr id="3" name="Content Placeholder 2">
            <a:extLst>
              <a:ext uri="{FF2B5EF4-FFF2-40B4-BE49-F238E27FC236}">
                <a16:creationId xmlns:a16="http://schemas.microsoft.com/office/drawing/2014/main" id="{B7F3FB9F-BF33-5EC7-116B-142E40F828DC}"/>
              </a:ext>
            </a:extLst>
          </p:cNvPr>
          <p:cNvSpPr>
            <a:spLocks noGrp="1"/>
          </p:cNvSpPr>
          <p:nvPr>
            <p:ph idx="1"/>
          </p:nvPr>
        </p:nvSpPr>
        <p:spPr/>
        <p:txBody>
          <a:bodyPr/>
          <a:lstStyle/>
          <a:p>
            <a:r>
              <a:rPr lang="en-US" dirty="0"/>
              <a:t>EPSDT ensures comprehensive screenings for Medicaid patients &lt;21, but outcomes are limited without addressing SDOH (e.g., housing, food insecurity, transportation).</a:t>
            </a:r>
          </a:p>
          <a:p>
            <a:r>
              <a:rPr lang="en-US" dirty="0"/>
              <a:t>SDOH impacts 50-80% of health outcomes (NEJM, 2023).</a:t>
            </a:r>
          </a:p>
          <a:p>
            <a:r>
              <a:rPr lang="en-US" dirty="0"/>
              <a:t>Goal: Integrate SDOH screening and family engagement to improve compliance and health equity.</a:t>
            </a:r>
          </a:p>
        </p:txBody>
      </p:sp>
    </p:spTree>
    <p:extLst>
      <p:ext uri="{BB962C8B-B14F-4D97-AF65-F5344CB8AC3E}">
        <p14:creationId xmlns:p14="http://schemas.microsoft.com/office/powerpoint/2010/main" val="2157201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E3848-782B-C238-1AFB-E32B39E7FA20}"/>
              </a:ext>
            </a:extLst>
          </p:cNvPr>
          <p:cNvSpPr>
            <a:spLocks noGrp="1"/>
          </p:cNvSpPr>
          <p:nvPr>
            <p:ph type="title"/>
          </p:nvPr>
        </p:nvSpPr>
        <p:spPr/>
        <p:txBody>
          <a:bodyPr/>
          <a:lstStyle/>
          <a:p>
            <a:r>
              <a:rPr lang="en-US" dirty="0"/>
              <a:t>Barriers to Family Engagement in EPSDT</a:t>
            </a:r>
          </a:p>
        </p:txBody>
      </p:sp>
      <p:sp>
        <p:nvSpPr>
          <p:cNvPr id="3" name="Content Placeholder 2">
            <a:extLst>
              <a:ext uri="{FF2B5EF4-FFF2-40B4-BE49-F238E27FC236}">
                <a16:creationId xmlns:a16="http://schemas.microsoft.com/office/drawing/2014/main" id="{70882D4A-1C07-5FEC-9233-E8EB64ADB06B}"/>
              </a:ext>
            </a:extLst>
          </p:cNvPr>
          <p:cNvSpPr>
            <a:spLocks noGrp="1"/>
          </p:cNvSpPr>
          <p:nvPr>
            <p:ph idx="1"/>
          </p:nvPr>
        </p:nvSpPr>
        <p:spPr/>
        <p:txBody>
          <a:bodyPr/>
          <a:lstStyle/>
          <a:p>
            <a:r>
              <a:rPr lang="en-US" dirty="0"/>
              <a:t>Structural: Lack of trust in healthcare systems, historical inequities.</a:t>
            </a:r>
          </a:p>
          <a:p>
            <a:r>
              <a:rPr lang="en-US" dirty="0"/>
              <a:t>Logistical: Transportation, childcare, or work conflicts.</a:t>
            </a:r>
          </a:p>
          <a:p>
            <a:r>
              <a:rPr lang="en-US" dirty="0"/>
              <a:t>Psychosocial: Low health literacy, cultural misalignment, fear of stigma (e.g., reporting SDOH issues).</a:t>
            </a:r>
          </a:p>
        </p:txBody>
      </p:sp>
    </p:spTree>
    <p:extLst>
      <p:ext uri="{BB962C8B-B14F-4D97-AF65-F5344CB8AC3E}">
        <p14:creationId xmlns:p14="http://schemas.microsoft.com/office/powerpoint/2010/main" val="1258845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C7E2-6D13-5670-1E8E-0B8486CE7743}"/>
              </a:ext>
            </a:extLst>
          </p:cNvPr>
          <p:cNvSpPr>
            <a:spLocks noGrp="1"/>
          </p:cNvSpPr>
          <p:nvPr>
            <p:ph type="title"/>
          </p:nvPr>
        </p:nvSpPr>
        <p:spPr/>
        <p:txBody>
          <a:bodyPr/>
          <a:lstStyle/>
          <a:p>
            <a:r>
              <a:rPr lang="en-US" dirty="0"/>
              <a:t>Evidence-Based Family Engagement Strategies</a:t>
            </a:r>
          </a:p>
        </p:txBody>
      </p:sp>
      <p:sp>
        <p:nvSpPr>
          <p:cNvPr id="3" name="Content Placeholder 2">
            <a:extLst>
              <a:ext uri="{FF2B5EF4-FFF2-40B4-BE49-F238E27FC236}">
                <a16:creationId xmlns:a16="http://schemas.microsoft.com/office/drawing/2014/main" id="{97EA1583-B0EB-6936-7777-CEBEFE046808}"/>
              </a:ext>
            </a:extLst>
          </p:cNvPr>
          <p:cNvSpPr>
            <a:spLocks noGrp="1"/>
          </p:cNvSpPr>
          <p:nvPr>
            <p:ph idx="1"/>
          </p:nvPr>
        </p:nvSpPr>
        <p:spPr/>
        <p:txBody>
          <a:bodyPr/>
          <a:lstStyle/>
          <a:p>
            <a:r>
              <a:rPr lang="en-US" dirty="0"/>
              <a:t>Shared Decision-Making (SDM): Use motivational interviewing to align EPSDT goals with family priorities (e.g., child’s school performance).</a:t>
            </a:r>
          </a:p>
          <a:p>
            <a:r>
              <a:rPr lang="en-US" dirty="0"/>
              <a:t>Peer Navigators: Train community health workers (CHWs) with lived experience to build trust and guide families.</a:t>
            </a:r>
          </a:p>
          <a:p>
            <a:r>
              <a:rPr lang="en-US" dirty="0"/>
              <a:t>Trauma-Informed Care: Adopt trauma-sensitive approaches to address adverse childhood experiences (ACEs).</a:t>
            </a:r>
          </a:p>
        </p:txBody>
      </p:sp>
    </p:spTree>
    <p:extLst>
      <p:ext uri="{BB962C8B-B14F-4D97-AF65-F5344CB8AC3E}">
        <p14:creationId xmlns:p14="http://schemas.microsoft.com/office/powerpoint/2010/main" val="3508795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1378E-A8C1-F7EC-606F-E4D4D09986F1}"/>
              </a:ext>
            </a:extLst>
          </p:cNvPr>
          <p:cNvSpPr>
            <a:spLocks noGrp="1"/>
          </p:cNvSpPr>
          <p:nvPr>
            <p:ph type="title"/>
          </p:nvPr>
        </p:nvSpPr>
        <p:spPr/>
        <p:txBody>
          <a:bodyPr/>
          <a:lstStyle/>
          <a:p>
            <a:r>
              <a:rPr lang="en-US" dirty="0"/>
              <a:t>Evidence-Based Family Engagement Strategies</a:t>
            </a:r>
          </a:p>
        </p:txBody>
      </p:sp>
      <p:sp>
        <p:nvSpPr>
          <p:cNvPr id="3" name="Content Placeholder 2">
            <a:extLst>
              <a:ext uri="{FF2B5EF4-FFF2-40B4-BE49-F238E27FC236}">
                <a16:creationId xmlns:a16="http://schemas.microsoft.com/office/drawing/2014/main" id="{A0B5FDC1-C393-2EA4-85DC-12BDE1023888}"/>
              </a:ext>
            </a:extLst>
          </p:cNvPr>
          <p:cNvSpPr>
            <a:spLocks noGrp="1"/>
          </p:cNvSpPr>
          <p:nvPr>
            <p:ph idx="1"/>
          </p:nvPr>
        </p:nvSpPr>
        <p:spPr/>
        <p:txBody>
          <a:bodyPr/>
          <a:lstStyle/>
          <a:p>
            <a:r>
              <a:rPr lang="en-US" dirty="0"/>
              <a:t>Culturally Tailored Outreach: Develop multilingual, culturally relevant materials (e.g., videos, flyers) co-designed with community input.</a:t>
            </a:r>
          </a:p>
          <a:p>
            <a:r>
              <a:rPr lang="en-US" dirty="0"/>
              <a:t>Family-Centered Scheduling: Offer group visits or co-located services (e.g., WIC, social work) to reduce barriers.</a:t>
            </a:r>
          </a:p>
          <a:p>
            <a:r>
              <a:rPr lang="en-US" dirty="0"/>
              <a:t>Behavioral Nudges: Use personalized reminders (e.g., text messages framed as “Your child’s health check is ready!”).</a:t>
            </a:r>
          </a:p>
        </p:txBody>
      </p:sp>
    </p:spTree>
    <p:extLst>
      <p:ext uri="{BB962C8B-B14F-4D97-AF65-F5344CB8AC3E}">
        <p14:creationId xmlns:p14="http://schemas.microsoft.com/office/powerpoint/2010/main" val="1784263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2FC78-3AD2-9192-8E0F-3906A361917F}"/>
              </a:ext>
            </a:extLst>
          </p:cNvPr>
          <p:cNvSpPr>
            <a:spLocks noGrp="1"/>
          </p:cNvSpPr>
          <p:nvPr>
            <p:ph type="title"/>
          </p:nvPr>
        </p:nvSpPr>
        <p:spPr/>
        <p:txBody>
          <a:bodyPr/>
          <a:lstStyle/>
          <a:p>
            <a:r>
              <a:rPr lang="en-US" dirty="0"/>
              <a:t>Periodicity Schedule</a:t>
            </a:r>
          </a:p>
        </p:txBody>
      </p:sp>
      <p:sp>
        <p:nvSpPr>
          <p:cNvPr id="3" name="Content Placeholder 2">
            <a:extLst>
              <a:ext uri="{FF2B5EF4-FFF2-40B4-BE49-F238E27FC236}">
                <a16:creationId xmlns:a16="http://schemas.microsoft.com/office/drawing/2014/main" id="{847FE529-4039-327F-FF33-AD012EF5B920}"/>
              </a:ext>
            </a:extLst>
          </p:cNvPr>
          <p:cNvSpPr>
            <a:spLocks noGrp="1"/>
          </p:cNvSpPr>
          <p:nvPr>
            <p:ph idx="1"/>
          </p:nvPr>
        </p:nvSpPr>
        <p:spPr/>
        <p:txBody>
          <a:bodyPr numCol="2">
            <a:normAutofit/>
          </a:bodyPr>
          <a:lstStyle/>
          <a:p>
            <a:pPr marL="0" indent="0">
              <a:buNone/>
            </a:pPr>
            <a:r>
              <a:rPr lang="en-US" dirty="0"/>
              <a:t>• 3-5 day old </a:t>
            </a:r>
          </a:p>
          <a:p>
            <a:pPr marL="0" indent="0">
              <a:buNone/>
            </a:pPr>
            <a:r>
              <a:rPr lang="en-US" dirty="0"/>
              <a:t>• 1 month </a:t>
            </a:r>
          </a:p>
          <a:p>
            <a:pPr marL="0" indent="0">
              <a:buNone/>
            </a:pPr>
            <a:r>
              <a:rPr lang="en-US" dirty="0"/>
              <a:t>• 2 months </a:t>
            </a:r>
          </a:p>
          <a:p>
            <a:pPr marL="0" indent="0">
              <a:buNone/>
            </a:pPr>
            <a:r>
              <a:rPr lang="en-US" dirty="0"/>
              <a:t>• 4 months </a:t>
            </a:r>
          </a:p>
          <a:p>
            <a:pPr marL="0" indent="0">
              <a:buNone/>
            </a:pPr>
            <a:r>
              <a:rPr lang="en-US" dirty="0"/>
              <a:t>• 6 months </a:t>
            </a:r>
          </a:p>
          <a:p>
            <a:pPr marL="0" indent="0">
              <a:buNone/>
            </a:pPr>
            <a:r>
              <a:rPr lang="en-US" dirty="0"/>
              <a:t>• 9 months </a:t>
            </a:r>
          </a:p>
          <a:p>
            <a:pPr marL="0" indent="0">
              <a:buNone/>
            </a:pPr>
            <a:r>
              <a:rPr lang="en-US" dirty="0"/>
              <a:t>• 12 months </a:t>
            </a:r>
          </a:p>
          <a:p>
            <a:pPr marL="0" indent="0">
              <a:buNone/>
            </a:pPr>
            <a:r>
              <a:rPr lang="en-US" dirty="0"/>
              <a:t>• 15 months  </a:t>
            </a:r>
          </a:p>
          <a:p>
            <a:pPr marL="0" indent="0">
              <a:buNone/>
            </a:pPr>
            <a:r>
              <a:rPr lang="en-US" dirty="0"/>
              <a:t>• 18 months </a:t>
            </a:r>
          </a:p>
          <a:p>
            <a:pPr marL="0" indent="0">
              <a:buNone/>
            </a:pPr>
            <a:r>
              <a:rPr lang="en-US" dirty="0"/>
              <a:t>• 24 months </a:t>
            </a:r>
          </a:p>
          <a:p>
            <a:pPr marL="0" indent="0">
              <a:buNone/>
            </a:pPr>
            <a:r>
              <a:rPr lang="en-US" dirty="0"/>
              <a:t>• 30 months </a:t>
            </a:r>
          </a:p>
          <a:p>
            <a:pPr marL="0" indent="0">
              <a:buNone/>
            </a:pPr>
            <a:r>
              <a:rPr lang="en-US" dirty="0"/>
              <a:t>• Then annually (per calendar year) through 20 years of age beginning with the third birthday</a:t>
            </a:r>
          </a:p>
        </p:txBody>
      </p:sp>
      <p:sp>
        <p:nvSpPr>
          <p:cNvPr id="4" name="Footer Placeholder 3">
            <a:extLst>
              <a:ext uri="{FF2B5EF4-FFF2-40B4-BE49-F238E27FC236}">
                <a16:creationId xmlns:a16="http://schemas.microsoft.com/office/drawing/2014/main" id="{BFE40C84-726D-9FCA-5BEC-655E9F02ECF0}"/>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0194692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pptE014</Template>
  <TotalTime>429</TotalTime>
  <Words>1154</Words>
  <Application>Microsoft Office PowerPoint</Application>
  <PresentationFormat>Widescreen</PresentationFormat>
  <Paragraphs>127</Paragraphs>
  <Slides>29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Arial</vt:lpstr>
      <vt:lpstr>Calibri</vt:lpstr>
      <vt:lpstr>Trebuchet MS</vt:lpstr>
      <vt:lpstr>Berlin</vt:lpstr>
      <vt:lpstr>Please enter your name and clinic in the chat to register attendance.</vt:lpstr>
      <vt:lpstr>Alabama Care Network SOUTHEAST Medical Management Meeting</vt:lpstr>
      <vt:lpstr>PowerPoint Presentation</vt:lpstr>
      <vt:lpstr>Advancing EPSDT: Engaging Families and Addressing Social Determinants of Health</vt:lpstr>
      <vt:lpstr>EPSDT and Social Determinants of Health: A Critical Intersection</vt:lpstr>
      <vt:lpstr>Barriers to Family Engagement in EPSDT</vt:lpstr>
      <vt:lpstr>Evidence-Based Family Engagement Strategies</vt:lpstr>
      <vt:lpstr>Evidence-Based Family Engagement Strategies</vt:lpstr>
      <vt:lpstr>Periodicity Schedule</vt:lpstr>
      <vt:lpstr>Periodicity Schedule</vt:lpstr>
      <vt:lpstr>PowerPoint Presentation</vt:lpstr>
      <vt:lpstr>PowerPoint Presentation</vt:lpstr>
      <vt:lpstr>PowerPoint Presentation</vt:lpstr>
      <vt:lpstr>PowerPoint Presentation</vt:lpstr>
      <vt:lpstr>PowerPoint Presentation</vt:lpstr>
      <vt:lpstr>PowerPoint Presentation</vt:lpstr>
      <vt:lpstr>Unique Viewing Code </vt:lpstr>
      <vt:lpstr>Developmental Screening</vt:lpstr>
      <vt:lpstr>Developmental Screening Standardized Screening Tool</vt:lpstr>
      <vt:lpstr>Behavioral/Social/Emotional Screening</vt:lpstr>
      <vt:lpstr>Autism Screening (M-CHAT)</vt:lpstr>
      <vt:lpstr>Brief Emotional and Behavioral Assessment</vt:lpstr>
      <vt:lpstr>Brief Emotional and Behavioral Assessment</vt:lpstr>
      <vt:lpstr>Depression and Suicide Risk Screening</vt:lpstr>
      <vt:lpstr>Vision and Hearing</vt:lpstr>
      <vt:lpstr>Dyslipidemia</vt:lpstr>
      <vt:lpstr>Quality Report Review</vt:lpstr>
      <vt:lpstr>ACHN Contact information</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Ramsey</dc:creator>
  <cp:lastModifiedBy>Gulf Coast TotalCare</cp:lastModifiedBy>
  <cp:revision>4</cp:revision>
  <dcterms:created xsi:type="dcterms:W3CDTF">2025-10-28T17:37:16Z</dcterms:created>
  <dcterms:modified xsi:type="dcterms:W3CDTF">2025-12-09T20:34:15Z</dcterms:modified>
</cp:coreProperties>
</file>